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89" r:id="rId3"/>
    <p:sldId id="300" r:id="rId4"/>
    <p:sldId id="302" r:id="rId5"/>
    <p:sldId id="301" r:id="rId6"/>
    <p:sldId id="304" r:id="rId7"/>
    <p:sldId id="303" r:id="rId8"/>
    <p:sldId id="257" r:id="rId9"/>
    <p:sldId id="293" r:id="rId10"/>
    <p:sldId id="294" r:id="rId11"/>
    <p:sldId id="295" r:id="rId12"/>
    <p:sldId id="305" r:id="rId1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B500"/>
    <a:srgbClr val="FF2D2D"/>
    <a:srgbClr val="FF9900"/>
    <a:srgbClr val="FF1515"/>
    <a:srgbClr val="FCF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7" autoAdjust="0"/>
    <p:restoredTop sz="94660"/>
  </p:normalViewPr>
  <p:slideViewPr>
    <p:cSldViewPr>
      <p:cViewPr varScale="1">
        <p:scale>
          <a:sx n="89" d="100"/>
          <a:sy n="89" d="100"/>
        </p:scale>
        <p:origin x="131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80BFB0-B4C6-47A4-B250-AA3A5941AA46}" type="datetimeFigureOut">
              <a:rPr lang="vi-VN" smtClean="0"/>
              <a:t>19/05/2021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5BE79-17C4-48F8-B43F-D8B770FF4618}" type="slidenum">
              <a:rPr lang="vi-VN" smtClean="0"/>
              <a:t>‹#›</a:t>
            </a:fld>
            <a:endParaRPr lang="vi-VN"/>
          </a:p>
        </p:txBody>
      </p:sp>
    </p:spTree>
    <p:extLst>
      <p:ext uri="{BB962C8B-B14F-4D97-AF65-F5344CB8AC3E}">
        <p14:creationId xmlns:p14="http://schemas.microsoft.com/office/powerpoint/2010/main" val="740240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674601CC-7B47-4517-88F8-FF4A5B0F5A44}" type="datetimeFigureOut">
              <a:rPr lang="vi-VN" smtClean="0"/>
              <a:t>19/05/2021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409753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674601CC-7B47-4517-88F8-FF4A5B0F5A44}" type="datetimeFigureOut">
              <a:rPr lang="vi-VN" smtClean="0"/>
              <a:t>19/05/2021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1010684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674601CC-7B47-4517-88F8-FF4A5B0F5A44}" type="datetimeFigureOut">
              <a:rPr lang="vi-VN" smtClean="0"/>
              <a:t>19/05/2021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307609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674601CC-7B47-4517-88F8-FF4A5B0F5A44}" type="datetimeFigureOut">
              <a:rPr lang="vi-VN" smtClean="0"/>
              <a:t>19/05/2021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188863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4601CC-7B47-4517-88F8-FF4A5B0F5A44}" type="datetimeFigureOut">
              <a:rPr lang="vi-VN" smtClean="0"/>
              <a:t>19/05/2021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160517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674601CC-7B47-4517-88F8-FF4A5B0F5A44}" type="datetimeFigureOut">
              <a:rPr lang="vi-VN" smtClean="0"/>
              <a:t>19/05/2021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379467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674601CC-7B47-4517-88F8-FF4A5B0F5A44}" type="datetimeFigureOut">
              <a:rPr lang="vi-VN" smtClean="0"/>
              <a:t>19/05/2021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338314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674601CC-7B47-4517-88F8-FF4A5B0F5A44}" type="datetimeFigureOut">
              <a:rPr lang="vi-VN" smtClean="0"/>
              <a:t>19/05/2021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3728519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601CC-7B47-4517-88F8-FF4A5B0F5A44}" type="datetimeFigureOut">
              <a:rPr lang="vi-VN" smtClean="0"/>
              <a:t>19/05/2021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400883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4601CC-7B47-4517-88F8-FF4A5B0F5A44}" type="datetimeFigureOut">
              <a:rPr lang="vi-VN" smtClean="0"/>
              <a:t>19/05/2021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123419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4601CC-7B47-4517-88F8-FF4A5B0F5A44}" type="datetimeFigureOut">
              <a:rPr lang="vi-VN" smtClean="0"/>
              <a:t>19/05/2021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BAE661-1578-4559-8650-E3CF0183FF88}" type="slidenum">
              <a:rPr lang="vi-VN" smtClean="0"/>
              <a:t>‹#›</a:t>
            </a:fld>
            <a:endParaRPr lang="vi-VN"/>
          </a:p>
        </p:txBody>
      </p:sp>
    </p:spTree>
    <p:extLst>
      <p:ext uri="{BB962C8B-B14F-4D97-AF65-F5344CB8AC3E}">
        <p14:creationId xmlns:p14="http://schemas.microsoft.com/office/powerpoint/2010/main" val="514921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4601CC-7B47-4517-88F8-FF4A5B0F5A44}" type="datetimeFigureOut">
              <a:rPr lang="vi-VN" smtClean="0"/>
              <a:t>19/05/2021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AE661-1578-4559-8650-E3CF0183FF88}" type="slidenum">
              <a:rPr lang="vi-VN" smtClean="0"/>
              <a:t>‹#›</a:t>
            </a:fld>
            <a:endParaRPr lang="vi-VN"/>
          </a:p>
        </p:txBody>
      </p:sp>
    </p:spTree>
    <p:extLst>
      <p:ext uri="{BB962C8B-B14F-4D97-AF65-F5344CB8AC3E}">
        <p14:creationId xmlns:p14="http://schemas.microsoft.com/office/powerpoint/2010/main" val="3737782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8601" y="1484784"/>
            <a:ext cx="8970527" cy="1944216"/>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vi-VN" sz="5600" b="1" dirty="0" smtClean="0">
                <a:ln w="22225">
                  <a:solidFill>
                    <a:schemeClr val="accent2"/>
                  </a:solidFill>
                  <a:prstDash val="solid"/>
                </a:ln>
                <a:solidFill>
                  <a:srgbClr val="FF0000"/>
                </a:solidFill>
                <a:latin typeface="Arial" pitchFamily="34" charset="0"/>
                <a:cs typeface="Arial" pitchFamily="34" charset="0"/>
              </a:rPr>
              <a:t>BIẾN DẠNG CƠ </a:t>
            </a:r>
          </a:p>
          <a:p>
            <a:pPr algn="ctr"/>
            <a:r>
              <a:rPr lang="vi-VN" sz="5600" b="1" dirty="0" smtClean="0">
                <a:ln w="22225">
                  <a:solidFill>
                    <a:schemeClr val="accent2"/>
                  </a:solidFill>
                  <a:prstDash val="solid"/>
                </a:ln>
                <a:solidFill>
                  <a:srgbClr val="FF0000"/>
                </a:solidFill>
                <a:latin typeface="Arial" pitchFamily="34" charset="0"/>
                <a:cs typeface="Arial" pitchFamily="34" charset="0"/>
              </a:rPr>
              <a:t>CỦA VẬT RẮN</a:t>
            </a:r>
            <a:endParaRPr lang="vi-VN" sz="5600" b="1" dirty="0">
              <a:ln w="22225">
                <a:solidFill>
                  <a:schemeClr val="accent2"/>
                </a:solidFill>
                <a:prstDash val="solid"/>
              </a:ln>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288533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1232" y="1014264"/>
            <a:ext cx="8551248" cy="4646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endParaRPr lang="en-US" sz="2800" dirty="0">
              <a:solidFill>
                <a:schemeClr val="tx1"/>
              </a:solidFill>
              <a:latin typeface="Arial" pitchFamily="34" charset="0"/>
              <a:cs typeface="Arial" pitchFamily="34" charset="0"/>
            </a:endParaRPr>
          </a:p>
        </p:txBody>
      </p:sp>
      <p:sp>
        <p:nvSpPr>
          <p:cNvPr id="4" name="Rectangle 3"/>
          <p:cNvSpPr/>
          <p:nvPr/>
        </p:nvSpPr>
        <p:spPr>
          <a:xfrm>
            <a:off x="341232" y="183704"/>
            <a:ext cx="8551248" cy="8305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smtClean="0">
                <a:solidFill>
                  <a:schemeClr val="tx2"/>
                </a:solidFill>
                <a:latin typeface="Arial" pitchFamily="34" charset="0"/>
                <a:cs typeface="Arial" pitchFamily="34" charset="0"/>
              </a:rPr>
              <a:t>3. Lực đàn hồi:</a:t>
            </a:r>
            <a:endParaRPr lang="vi-VN" sz="2800" b="1" dirty="0" smtClean="0">
              <a:solidFill>
                <a:schemeClr val="tx2"/>
              </a:solidFill>
              <a:latin typeface="Arial" pitchFamily="34" charset="0"/>
              <a:cs typeface="Arial" pitchFamily="34" charset="0"/>
            </a:endParaRPr>
          </a:p>
        </p:txBody>
      </p:sp>
      <mc:AlternateContent xmlns:mc="http://schemas.openxmlformats.org/markup-compatibility/2006">
        <mc:Choice xmlns:a14="http://schemas.microsoft.com/office/drawing/2010/main" Requires="a14">
          <p:sp>
            <p:nvSpPr>
              <p:cNvPr id="6" name="Rectangle 5"/>
              <p:cNvSpPr/>
              <p:nvPr/>
            </p:nvSpPr>
            <p:spPr>
              <a:xfrm>
                <a:off x="341232" y="1014264"/>
                <a:ext cx="8551248" cy="511256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 Từ công thức của định luật Hooke suy ra</a:t>
                </a:r>
              </a:p>
              <a:p>
                <a:pPr algn="ctr">
                  <a:lnSpc>
                    <a:spcPct val="150000"/>
                  </a:lnSpc>
                </a:pPr>
                <a14:m>
                  <m:oMath xmlns:m="http://schemas.openxmlformats.org/officeDocument/2006/math">
                    <m:f>
                      <m:fPr>
                        <m:ctrlPr>
                          <a:rPr lang="vi-VN" sz="2800" i="1">
                            <a:solidFill>
                              <a:schemeClr val="tx1"/>
                            </a:solidFill>
                            <a:latin typeface="Cambria Math" panose="02040503050406030204" pitchFamily="18" charset="0"/>
                            <a:cs typeface="Arial" pitchFamily="34" charset="0"/>
                          </a:rPr>
                        </m:ctrlPr>
                      </m:fPr>
                      <m:num>
                        <m:d>
                          <m:dPr>
                            <m:begChr m:val="|"/>
                            <m:endChr m:val="|"/>
                            <m:ctrlPr>
                              <a:rPr lang="vi-VN" sz="2800" i="1">
                                <a:solidFill>
                                  <a:schemeClr val="tx1"/>
                                </a:solidFill>
                                <a:latin typeface="Cambria Math" panose="02040503050406030204" pitchFamily="18" charset="0"/>
                                <a:cs typeface="Arial" pitchFamily="34" charset="0"/>
                              </a:rPr>
                            </m:ctrlPr>
                          </m:dPr>
                          <m:e>
                            <m:r>
                              <a:rPr lang="vi-VN" sz="2800" i="1">
                                <a:solidFill>
                                  <a:schemeClr val="tx1"/>
                                </a:solidFill>
                                <a:latin typeface="Cambria Math" panose="02040503050406030204" pitchFamily="18" charset="0"/>
                                <a:ea typeface="Cambria Math" panose="02040503050406030204" pitchFamily="18" charset="0"/>
                                <a:cs typeface="Arial" pitchFamily="34" charset="0"/>
                              </a:rPr>
                              <m:t>∆</m:t>
                            </m:r>
                            <m:r>
                              <a:rPr lang="vi-VN" sz="28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2800" i="1">
                                <a:solidFill>
                                  <a:schemeClr val="tx1"/>
                                </a:solidFill>
                                <a:latin typeface="Cambria Math" panose="02040503050406030204" pitchFamily="18" charset="0"/>
                                <a:cs typeface="Arial" pitchFamily="34" charset="0"/>
                              </a:rPr>
                            </m:ctrlPr>
                          </m:sSubPr>
                          <m:e>
                            <m:r>
                              <a:rPr lang="vi-VN" sz="2800" i="1">
                                <a:solidFill>
                                  <a:schemeClr val="tx1"/>
                                </a:solidFill>
                                <a:latin typeface="Cambria Math" panose="02040503050406030204" pitchFamily="18" charset="0"/>
                                <a:cs typeface="Arial" pitchFamily="34" charset="0"/>
                              </a:rPr>
                              <m:t>𝑙</m:t>
                            </m:r>
                          </m:e>
                          <m:sub>
                            <m:r>
                              <a:rPr lang="vi-VN" sz="2800" i="1">
                                <a:solidFill>
                                  <a:schemeClr val="tx1"/>
                                </a:solidFill>
                                <a:latin typeface="Cambria Math" panose="02040503050406030204" pitchFamily="18" charset="0"/>
                                <a:cs typeface="Arial" pitchFamily="34" charset="0"/>
                              </a:rPr>
                              <m:t>𝑜</m:t>
                            </m:r>
                          </m:sub>
                        </m:sSub>
                      </m:den>
                    </m:f>
                  </m:oMath>
                </a14:m>
                <a:r>
                  <a:rPr lang="vi-VN" sz="2800" dirty="0">
                    <a:solidFill>
                      <a:schemeClr val="tx1"/>
                    </a:solidFill>
                    <a:cs typeface="Arial" pitchFamily="34" charset="0"/>
                  </a:rPr>
                  <a:t> = </a:t>
                </a:r>
                <a:r>
                  <a:rPr lang="vi-VN" sz="2800" dirty="0" smtClean="0">
                    <a:solidFill>
                      <a:schemeClr val="tx1"/>
                    </a:solidFill>
                    <a:cs typeface="Arial" pitchFamily="34" charset="0"/>
                    <a:sym typeface="Symbol" panose="05050102010706020507" pitchFamily="18" charset="2"/>
                  </a:rPr>
                  <a:t>   = </a:t>
                </a:r>
                <a14:m>
                  <m:oMath xmlns:m="http://schemas.openxmlformats.org/officeDocument/2006/math">
                    <m:f>
                      <m:fPr>
                        <m:ctrlPr>
                          <a:rPr lang="vi-VN" sz="2800" i="1">
                            <a:solidFill>
                              <a:prstClr val="black"/>
                            </a:solidFill>
                            <a:latin typeface="Cambria Math" panose="02040503050406030204" pitchFamily="18" charset="0"/>
                            <a:cs typeface="Arial" pitchFamily="34" charset="0"/>
                            <a:sym typeface="Symbol" panose="05050102010706020507" pitchFamily="18" charset="2"/>
                          </a:rPr>
                        </m:ctrlPr>
                      </m:fPr>
                      <m:num>
                        <m:r>
                          <m:rPr>
                            <m:sty m:val="p"/>
                          </m:rPr>
                          <a:rPr lang="vi-VN" sz="2800">
                            <a:solidFill>
                              <a:prstClr val="black"/>
                            </a:solidFill>
                            <a:latin typeface="Cambria Math" panose="02040503050406030204" pitchFamily="18" charset="0"/>
                            <a:cs typeface="Arial" pitchFamily="34" charset="0"/>
                            <a:sym typeface="Symbol" panose="05050102010706020507" pitchFamily="18" charset="2"/>
                          </a:rPr>
                          <m:t>F</m:t>
                        </m:r>
                      </m:num>
                      <m:den>
                        <m:r>
                          <m:rPr>
                            <m:sty m:val="p"/>
                          </m:rPr>
                          <a:rPr lang="vi-VN" sz="2800">
                            <a:solidFill>
                              <a:prstClr val="black"/>
                            </a:solidFill>
                            <a:latin typeface="Cambria Math" panose="02040503050406030204" pitchFamily="18" charset="0"/>
                            <a:cs typeface="Arial" pitchFamily="34" charset="0"/>
                            <a:sym typeface="Symbol" panose="05050102010706020507" pitchFamily="18" charset="2"/>
                          </a:rPr>
                          <m:t>S</m:t>
                        </m:r>
                      </m:den>
                    </m:f>
                  </m:oMath>
                </a14:m>
                <a:r>
                  <a:rPr lang="vi-VN" sz="2800" dirty="0" smtClean="0">
                    <a:solidFill>
                      <a:schemeClr val="tx1"/>
                    </a:solidFill>
                    <a:cs typeface="Arial" pitchFamily="34" charset="0"/>
                    <a:sym typeface="Symbol" panose="05050102010706020507" pitchFamily="18" charset="2"/>
                  </a:rPr>
                  <a:t> = </a:t>
                </a:r>
                <a14:m>
                  <m:oMath xmlns:m="http://schemas.openxmlformats.org/officeDocument/2006/math">
                    <m:f>
                      <m:fPr>
                        <m:ctrlPr>
                          <a:rPr lang="vi-VN" sz="2800" i="1">
                            <a:solidFill>
                              <a:schemeClr val="tx1"/>
                            </a:solidFill>
                            <a:latin typeface="Cambria Math" panose="02040503050406030204" pitchFamily="18" charset="0"/>
                            <a:cs typeface="Arial" pitchFamily="34" charset="0"/>
                          </a:rPr>
                        </m:ctrlPr>
                      </m:fPr>
                      <m:num>
                        <m:r>
                          <a:rPr lang="vi-VN" sz="2800" b="0" i="1" smtClean="0">
                            <a:solidFill>
                              <a:schemeClr val="tx1"/>
                            </a:solidFill>
                            <a:latin typeface="Cambria Math" panose="02040503050406030204" pitchFamily="18" charset="0"/>
                            <a:cs typeface="Arial" pitchFamily="34" charset="0"/>
                          </a:rPr>
                          <m:t>1</m:t>
                        </m:r>
                      </m:num>
                      <m:den>
                        <m:r>
                          <a:rPr lang="vi-VN" sz="2800" i="1" smtClean="0">
                            <a:solidFill>
                              <a:schemeClr val="tx1"/>
                            </a:solidFill>
                            <a:latin typeface="Cambria Math" panose="02040503050406030204" pitchFamily="18" charset="0"/>
                            <a:ea typeface="Cambria Math" panose="02040503050406030204" pitchFamily="18" charset="0"/>
                            <a:cs typeface="Arial" pitchFamily="34" charset="0"/>
                            <a:sym typeface="Symbol" panose="05050102010706020507" pitchFamily="18" charset="2"/>
                          </a:rPr>
                          <m:t></m:t>
                        </m:r>
                      </m:den>
                    </m:f>
                  </m:oMath>
                </a14:m>
                <a:r>
                  <a:rPr lang="vi-VN" sz="2800" dirty="0" smtClean="0">
                    <a:solidFill>
                      <a:schemeClr val="tx1"/>
                    </a:solidFill>
                    <a:cs typeface="Arial" pitchFamily="34" charset="0"/>
                    <a:sym typeface="Symbol" panose="05050102010706020507" pitchFamily="18" charset="2"/>
                  </a:rPr>
                  <a:t> </a:t>
                </a:r>
                <a14:m>
                  <m:oMath xmlns:m="http://schemas.openxmlformats.org/officeDocument/2006/math">
                    <m:f>
                      <m:fPr>
                        <m:ctrlPr>
                          <a:rPr lang="vi-VN" sz="2800" i="1">
                            <a:solidFill>
                              <a:schemeClr val="tx1"/>
                            </a:solidFill>
                            <a:latin typeface="Cambria Math" panose="02040503050406030204" pitchFamily="18" charset="0"/>
                            <a:cs typeface="Arial" pitchFamily="34" charset="0"/>
                          </a:rPr>
                        </m:ctrlPr>
                      </m:fPr>
                      <m:num>
                        <m:d>
                          <m:dPr>
                            <m:begChr m:val="|"/>
                            <m:endChr m:val="|"/>
                            <m:ctrlPr>
                              <a:rPr lang="vi-VN" sz="2800" i="1">
                                <a:solidFill>
                                  <a:schemeClr val="tx1"/>
                                </a:solidFill>
                                <a:latin typeface="Cambria Math" panose="02040503050406030204" pitchFamily="18" charset="0"/>
                                <a:cs typeface="Arial" pitchFamily="34" charset="0"/>
                              </a:rPr>
                            </m:ctrlPr>
                          </m:dPr>
                          <m:e>
                            <m:r>
                              <a:rPr lang="vi-VN" sz="2800" i="1">
                                <a:solidFill>
                                  <a:schemeClr val="tx1"/>
                                </a:solidFill>
                                <a:latin typeface="Cambria Math" panose="02040503050406030204" pitchFamily="18" charset="0"/>
                                <a:ea typeface="Cambria Math" panose="02040503050406030204" pitchFamily="18" charset="0"/>
                                <a:cs typeface="Arial" pitchFamily="34" charset="0"/>
                              </a:rPr>
                              <m:t>∆</m:t>
                            </m:r>
                            <m:r>
                              <a:rPr lang="vi-VN" sz="28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2800" i="1">
                                <a:solidFill>
                                  <a:schemeClr val="tx1"/>
                                </a:solidFill>
                                <a:latin typeface="Cambria Math" panose="02040503050406030204" pitchFamily="18" charset="0"/>
                                <a:cs typeface="Arial" pitchFamily="34" charset="0"/>
                              </a:rPr>
                            </m:ctrlPr>
                          </m:sSubPr>
                          <m:e>
                            <m:r>
                              <a:rPr lang="vi-VN" sz="2800" i="1">
                                <a:solidFill>
                                  <a:schemeClr val="tx1"/>
                                </a:solidFill>
                                <a:latin typeface="Cambria Math" panose="02040503050406030204" pitchFamily="18" charset="0"/>
                                <a:cs typeface="Arial" pitchFamily="34" charset="0"/>
                              </a:rPr>
                              <m:t>𝑙</m:t>
                            </m:r>
                          </m:e>
                          <m:sub>
                            <m:r>
                              <a:rPr lang="vi-VN" sz="2800" i="1">
                                <a:solidFill>
                                  <a:schemeClr val="tx1"/>
                                </a:solidFill>
                                <a:latin typeface="Cambria Math" panose="02040503050406030204" pitchFamily="18" charset="0"/>
                                <a:cs typeface="Arial" pitchFamily="34" charset="0"/>
                              </a:rPr>
                              <m:t>𝑜</m:t>
                            </m:r>
                          </m:sub>
                        </m:sSub>
                      </m:den>
                    </m:f>
                  </m:oMath>
                </a14:m>
                <a:endParaRPr lang="vi-VN" sz="2800" dirty="0" smtClean="0">
                  <a:solidFill>
                    <a:schemeClr val="tx1"/>
                  </a:solidFill>
                  <a:cs typeface="Arial" pitchFamily="34" charset="0"/>
                </a:endParaRPr>
              </a:p>
              <a:p>
                <a:pPr algn="just">
                  <a:lnSpc>
                    <a:spcPct val="150000"/>
                  </a:lnSpc>
                </a:pPr>
                <a:r>
                  <a:rPr lang="vi-VN" sz="2800" dirty="0" smtClean="0">
                    <a:solidFill>
                      <a:schemeClr val="tx1"/>
                    </a:solidFill>
                    <a:cs typeface="Arial" pitchFamily="34" charset="0"/>
                    <a:sym typeface="Symbol" panose="05050102010706020507" pitchFamily="18" charset="2"/>
                  </a:rPr>
                  <a:t>   Gọi E = </a:t>
                </a:r>
                <a14:m>
                  <m:oMath xmlns:m="http://schemas.openxmlformats.org/officeDocument/2006/math">
                    <m:f>
                      <m:fPr>
                        <m:ctrlPr>
                          <a:rPr lang="vi-VN" sz="2800" i="1">
                            <a:solidFill>
                              <a:schemeClr val="tx1"/>
                            </a:solidFill>
                            <a:latin typeface="Cambria Math" panose="02040503050406030204" pitchFamily="18" charset="0"/>
                            <a:cs typeface="Arial" pitchFamily="34" charset="0"/>
                          </a:rPr>
                        </m:ctrlPr>
                      </m:fPr>
                      <m:num>
                        <m:r>
                          <a:rPr lang="vi-VN" sz="2800" i="1">
                            <a:solidFill>
                              <a:schemeClr val="tx1"/>
                            </a:solidFill>
                            <a:latin typeface="Cambria Math" panose="02040503050406030204" pitchFamily="18" charset="0"/>
                            <a:cs typeface="Arial" pitchFamily="34" charset="0"/>
                          </a:rPr>
                          <m:t>1</m:t>
                        </m:r>
                      </m:num>
                      <m:den>
                        <m:r>
                          <a:rPr lang="vi-VN" sz="2800" i="1">
                            <a:solidFill>
                              <a:schemeClr val="tx1"/>
                            </a:solidFill>
                            <a:latin typeface="Cambria Math" panose="02040503050406030204" pitchFamily="18" charset="0"/>
                            <a:ea typeface="Cambria Math" panose="02040503050406030204" pitchFamily="18" charset="0"/>
                            <a:cs typeface="Arial" pitchFamily="34" charset="0"/>
                            <a:sym typeface="Symbol" panose="05050102010706020507" pitchFamily="18" charset="2"/>
                          </a:rPr>
                          <m:t></m:t>
                        </m:r>
                      </m:den>
                    </m:f>
                  </m:oMath>
                </a14:m>
                <a:r>
                  <a:rPr lang="vi-VN" sz="2800" dirty="0" smtClean="0">
                    <a:solidFill>
                      <a:schemeClr val="tx1"/>
                    </a:solidFill>
                    <a:cs typeface="Arial" pitchFamily="34" charset="0"/>
                    <a:sym typeface="Symbol" panose="05050102010706020507" pitchFamily="18" charset="2"/>
                  </a:rPr>
                  <a:t> là suất đàn hồi (suất Young) đặc trưng cho tính đàn hồi của vật rắn.</a:t>
                </a:r>
              </a:p>
              <a:p>
                <a:pPr algn="ctr">
                  <a:lnSpc>
                    <a:spcPct val="150000"/>
                  </a:lnSpc>
                </a:pPr>
                <a:r>
                  <a:rPr lang="vi-VN" sz="2800" dirty="0" smtClean="0">
                    <a:solidFill>
                      <a:schemeClr val="tx1"/>
                    </a:solidFill>
                    <a:cs typeface="Arial" pitchFamily="34" charset="0"/>
                    <a:sym typeface="Symbol" panose="05050102010706020507" pitchFamily="18" charset="2"/>
                  </a:rPr>
                  <a:t>Ta có: </a:t>
                </a:r>
                <a:r>
                  <a:rPr lang="vi-VN" sz="2800" dirty="0">
                    <a:solidFill>
                      <a:schemeClr val="tx1"/>
                    </a:solidFill>
                    <a:cs typeface="Arial" pitchFamily="34" charset="0"/>
                    <a:sym typeface="Symbol" panose="05050102010706020507" pitchFamily="18" charset="2"/>
                  </a:rPr>
                  <a:t> = </a:t>
                </a:r>
                <a14:m>
                  <m:oMath xmlns:m="http://schemas.openxmlformats.org/officeDocument/2006/math">
                    <m:f>
                      <m:fPr>
                        <m:ctrlPr>
                          <a:rPr lang="vi-VN" sz="3200" i="1">
                            <a:solidFill>
                              <a:prstClr val="black"/>
                            </a:solidFill>
                            <a:latin typeface="Cambria Math" panose="02040503050406030204" pitchFamily="18" charset="0"/>
                            <a:cs typeface="Arial" pitchFamily="34" charset="0"/>
                            <a:sym typeface="Symbol" panose="05050102010706020507" pitchFamily="18" charset="2"/>
                          </a:rPr>
                        </m:ctrlPr>
                      </m:fPr>
                      <m:num>
                        <m:r>
                          <m:rPr>
                            <m:sty m:val="p"/>
                          </m:rPr>
                          <a:rPr lang="vi-VN" sz="3200">
                            <a:solidFill>
                              <a:prstClr val="black"/>
                            </a:solidFill>
                            <a:latin typeface="Cambria Math" panose="02040503050406030204" pitchFamily="18" charset="0"/>
                            <a:cs typeface="Arial" pitchFamily="34" charset="0"/>
                            <a:sym typeface="Symbol" panose="05050102010706020507" pitchFamily="18" charset="2"/>
                          </a:rPr>
                          <m:t>F</m:t>
                        </m:r>
                      </m:num>
                      <m:den>
                        <m:r>
                          <m:rPr>
                            <m:sty m:val="p"/>
                          </m:rPr>
                          <a:rPr lang="vi-VN" sz="3200">
                            <a:solidFill>
                              <a:prstClr val="black"/>
                            </a:solidFill>
                            <a:latin typeface="Cambria Math" panose="02040503050406030204" pitchFamily="18" charset="0"/>
                            <a:cs typeface="Arial" pitchFamily="34" charset="0"/>
                            <a:sym typeface="Symbol" panose="05050102010706020507" pitchFamily="18" charset="2"/>
                          </a:rPr>
                          <m:t>S</m:t>
                        </m:r>
                      </m:den>
                    </m:f>
                  </m:oMath>
                </a14:m>
                <a:r>
                  <a:rPr lang="vi-VN" sz="2800" dirty="0">
                    <a:solidFill>
                      <a:schemeClr val="tx1"/>
                    </a:solidFill>
                    <a:cs typeface="Arial" pitchFamily="34" charset="0"/>
                    <a:sym typeface="Symbol" panose="05050102010706020507" pitchFamily="18" charset="2"/>
                  </a:rPr>
                  <a:t> = </a:t>
                </a:r>
                <a:r>
                  <a:rPr lang="vi-VN" sz="2800" dirty="0" smtClean="0">
                    <a:solidFill>
                      <a:schemeClr val="tx1"/>
                    </a:solidFill>
                    <a:cs typeface="Arial" pitchFamily="34" charset="0"/>
                    <a:sym typeface="Symbol" panose="05050102010706020507" pitchFamily="18" charset="2"/>
                  </a:rPr>
                  <a:t>E </a:t>
                </a:r>
                <a14:m>
                  <m:oMath xmlns:m="http://schemas.openxmlformats.org/officeDocument/2006/math">
                    <m:f>
                      <m:fPr>
                        <m:ctrlPr>
                          <a:rPr lang="vi-VN" sz="3200" i="1">
                            <a:solidFill>
                              <a:schemeClr val="tx1"/>
                            </a:solidFill>
                            <a:latin typeface="Cambria Math" panose="02040503050406030204" pitchFamily="18" charset="0"/>
                            <a:cs typeface="Arial" pitchFamily="34" charset="0"/>
                          </a:rPr>
                        </m:ctrlPr>
                      </m:fPr>
                      <m:num>
                        <m:d>
                          <m:dPr>
                            <m:begChr m:val="|"/>
                            <m:endChr m:val="|"/>
                            <m:ctrlPr>
                              <a:rPr lang="vi-VN" sz="3200" i="1">
                                <a:solidFill>
                                  <a:schemeClr val="tx1"/>
                                </a:solidFill>
                                <a:latin typeface="Cambria Math" panose="02040503050406030204" pitchFamily="18" charset="0"/>
                                <a:cs typeface="Arial" pitchFamily="34" charset="0"/>
                              </a:rPr>
                            </m:ctrlPr>
                          </m:dPr>
                          <m:e>
                            <m:r>
                              <a:rPr lang="vi-VN" sz="3200" i="1">
                                <a:solidFill>
                                  <a:schemeClr val="tx1"/>
                                </a:solidFill>
                                <a:latin typeface="Cambria Math" panose="02040503050406030204" pitchFamily="18" charset="0"/>
                                <a:ea typeface="Cambria Math" panose="02040503050406030204" pitchFamily="18" charset="0"/>
                                <a:cs typeface="Arial" pitchFamily="34" charset="0"/>
                              </a:rPr>
                              <m:t>∆</m:t>
                            </m:r>
                            <m:r>
                              <a:rPr lang="vi-VN" sz="32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3200" i="1">
                                <a:solidFill>
                                  <a:schemeClr val="tx1"/>
                                </a:solidFill>
                                <a:latin typeface="Cambria Math" panose="02040503050406030204" pitchFamily="18" charset="0"/>
                                <a:cs typeface="Arial" pitchFamily="34" charset="0"/>
                              </a:rPr>
                            </m:ctrlPr>
                          </m:sSubPr>
                          <m:e>
                            <m:r>
                              <a:rPr lang="vi-VN" sz="3200" i="1">
                                <a:solidFill>
                                  <a:schemeClr val="tx1"/>
                                </a:solidFill>
                                <a:latin typeface="Cambria Math" panose="02040503050406030204" pitchFamily="18" charset="0"/>
                                <a:cs typeface="Arial" pitchFamily="34" charset="0"/>
                              </a:rPr>
                              <m:t>𝑙</m:t>
                            </m:r>
                          </m:e>
                          <m:sub>
                            <m:r>
                              <a:rPr lang="vi-VN" sz="3200" i="1">
                                <a:solidFill>
                                  <a:schemeClr val="tx1"/>
                                </a:solidFill>
                                <a:latin typeface="Cambria Math" panose="02040503050406030204" pitchFamily="18" charset="0"/>
                                <a:cs typeface="Arial" pitchFamily="34" charset="0"/>
                              </a:rPr>
                              <m:t>𝑜</m:t>
                            </m:r>
                          </m:sub>
                        </m:sSub>
                      </m:den>
                    </m:f>
                  </m:oMath>
                </a14:m>
                <a:endParaRPr lang="vi-VN" sz="3200" dirty="0">
                  <a:solidFill>
                    <a:schemeClr val="tx1"/>
                  </a:solidFill>
                  <a:cs typeface="Arial" pitchFamily="34" charset="0"/>
                  <a:sym typeface="Symbol" panose="05050102010706020507" pitchFamily="18" charset="2"/>
                </a:endParaRPr>
              </a:p>
            </p:txBody>
          </p:sp>
        </mc:Choice>
        <mc:Fallback>
          <p:sp>
            <p:nvSpPr>
              <p:cNvPr id="6" name="Rectangle 5"/>
              <p:cNvSpPr>
                <a:spLocks noRot="1" noChangeAspect="1" noMove="1" noResize="1" noEditPoints="1" noAdjustHandles="1" noChangeArrowheads="1" noChangeShapeType="1" noTextEdit="1"/>
              </p:cNvSpPr>
              <p:nvPr/>
            </p:nvSpPr>
            <p:spPr>
              <a:xfrm>
                <a:off x="341232" y="1014264"/>
                <a:ext cx="8551248" cy="5112568"/>
              </a:xfrm>
              <a:prstGeom prst="rect">
                <a:avLst/>
              </a:prstGeom>
              <a:blipFill>
                <a:blip r:embed="rId2"/>
                <a:stretch>
                  <a:fillRect l="-1497" r="-1426"/>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25605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Rectangle 5"/>
              <p:cNvSpPr/>
              <p:nvPr/>
            </p:nvSpPr>
            <p:spPr>
              <a:xfrm>
                <a:off x="251520" y="332656"/>
                <a:ext cx="8551248" cy="43924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schemeClr val="accent6">
                        <a:lumMod val="75000"/>
                      </a:schemeClr>
                    </a:solidFill>
                    <a:latin typeface="Arial" pitchFamily="34" charset="0"/>
                    <a:cs typeface="Arial" pitchFamily="34" charset="0"/>
                  </a:rPr>
                  <a:t>(Theo định luật III Newton, khi lực kéo </a:t>
                </a:r>
                <a14:m>
                  <m:oMath xmlns:m="http://schemas.openxmlformats.org/officeDocument/2006/math">
                    <m:acc>
                      <m:accPr>
                        <m:chr m:val="⃗"/>
                        <m:ctrlPr>
                          <a:rPr lang="vi-VN" sz="2800" i="1" smtClean="0">
                            <a:solidFill>
                              <a:schemeClr val="accent6">
                                <a:lumMod val="75000"/>
                              </a:schemeClr>
                            </a:solidFill>
                            <a:latin typeface="Cambria Math" panose="02040503050406030204" pitchFamily="18" charset="0"/>
                            <a:cs typeface="Arial" pitchFamily="34" charset="0"/>
                          </a:rPr>
                        </m:ctrlPr>
                      </m:accPr>
                      <m:e>
                        <m:r>
                          <m:rPr>
                            <m:sty m:val="p"/>
                          </m:rPr>
                          <a:rPr lang="vi-VN" sz="2800" b="0" i="0" smtClean="0">
                            <a:solidFill>
                              <a:schemeClr val="accent6">
                                <a:lumMod val="75000"/>
                              </a:schemeClr>
                            </a:solidFill>
                            <a:latin typeface="Cambria Math" panose="02040503050406030204" pitchFamily="18" charset="0"/>
                            <a:cs typeface="Arial" pitchFamily="34" charset="0"/>
                          </a:rPr>
                          <m:t>F</m:t>
                        </m:r>
                      </m:e>
                    </m:acc>
                  </m:oMath>
                </a14:m>
                <a:r>
                  <a:rPr lang="vi-VN" sz="2800" dirty="0" smtClean="0">
                    <a:solidFill>
                      <a:schemeClr val="accent6">
                        <a:lumMod val="75000"/>
                      </a:schemeClr>
                    </a:solidFill>
                    <a:latin typeface="Arial" pitchFamily="34" charset="0"/>
                    <a:cs typeface="Arial" pitchFamily="34" charset="0"/>
                  </a:rPr>
                  <a:t> làm vật rắn biến dạng thì bên trong vật rắn xuất hiện lực đàn hồi </a:t>
                </a:r>
                <a14:m>
                  <m:oMath xmlns:m="http://schemas.openxmlformats.org/officeDocument/2006/math">
                    <m:acc>
                      <m:accPr>
                        <m:chr m:val="⃗"/>
                        <m:ctrlPr>
                          <a:rPr lang="vi-VN" sz="2800" i="1" smtClean="0">
                            <a:solidFill>
                              <a:schemeClr val="accent6">
                                <a:lumMod val="75000"/>
                              </a:schemeClr>
                            </a:solidFill>
                            <a:latin typeface="Cambria Math" panose="02040503050406030204" pitchFamily="18" charset="0"/>
                            <a:cs typeface="Arial" pitchFamily="34" charset="0"/>
                          </a:rPr>
                        </m:ctrlPr>
                      </m:accPr>
                      <m:e>
                        <m:sSub>
                          <m:sSubPr>
                            <m:ctrlPr>
                              <a:rPr lang="vi-VN" sz="2800" smtClean="0">
                                <a:solidFill>
                                  <a:schemeClr val="accent6">
                                    <a:lumMod val="75000"/>
                                  </a:schemeClr>
                                </a:solidFill>
                                <a:latin typeface="Cambria Math" panose="02040503050406030204" pitchFamily="18" charset="0"/>
                                <a:cs typeface="Arial" pitchFamily="34" charset="0"/>
                              </a:rPr>
                            </m:ctrlPr>
                          </m:sSubPr>
                          <m:e>
                            <m:r>
                              <m:rPr>
                                <m:sty m:val="p"/>
                              </m:rPr>
                              <a:rPr lang="vi-VN" sz="2800" b="0" i="0" smtClean="0">
                                <a:solidFill>
                                  <a:schemeClr val="accent6">
                                    <a:lumMod val="75000"/>
                                  </a:schemeClr>
                                </a:solidFill>
                                <a:latin typeface="Cambria Math" panose="02040503050406030204" pitchFamily="18" charset="0"/>
                                <a:cs typeface="Arial" pitchFamily="34" charset="0"/>
                              </a:rPr>
                              <m:t>F</m:t>
                            </m:r>
                          </m:e>
                          <m:sub>
                            <m:r>
                              <a:rPr lang="vi-VN" sz="2800" b="0" i="0" smtClean="0">
                                <a:solidFill>
                                  <a:schemeClr val="accent6">
                                    <a:lumMod val="75000"/>
                                  </a:schemeClr>
                                </a:solidFill>
                                <a:latin typeface="Cambria Math" panose="02040503050406030204" pitchFamily="18" charset="0"/>
                                <a:cs typeface="Arial" pitchFamily="34" charset="0"/>
                              </a:rPr>
                              <m:t>đ</m:t>
                            </m:r>
                            <m:r>
                              <m:rPr>
                                <m:sty m:val="p"/>
                              </m:rPr>
                              <a:rPr lang="vi-VN" sz="2800" b="0" i="0" smtClean="0">
                                <a:solidFill>
                                  <a:schemeClr val="accent6">
                                    <a:lumMod val="75000"/>
                                  </a:schemeClr>
                                </a:solidFill>
                                <a:latin typeface="Cambria Math" panose="02040503050406030204" pitchFamily="18" charset="0"/>
                                <a:cs typeface="Arial" pitchFamily="34" charset="0"/>
                              </a:rPr>
                              <m:t>h</m:t>
                            </m:r>
                          </m:sub>
                        </m:sSub>
                      </m:e>
                    </m:acc>
                  </m:oMath>
                </a14:m>
                <a:r>
                  <a:rPr lang="vi-VN" sz="2800" dirty="0" smtClean="0">
                    <a:solidFill>
                      <a:schemeClr val="accent6">
                        <a:lumMod val="75000"/>
                      </a:schemeClr>
                    </a:solidFill>
                    <a:latin typeface="Arial" pitchFamily="34" charset="0"/>
                    <a:cs typeface="Arial" pitchFamily="34" charset="0"/>
                  </a:rPr>
                  <a:t>chống lại biến dạng của vật.)</a:t>
                </a:r>
              </a:p>
              <a:p>
                <a:pPr algn="just">
                  <a:lnSpc>
                    <a:spcPct val="150000"/>
                  </a:lnSpc>
                </a:pPr>
                <a:r>
                  <a:rPr lang="vi-VN" sz="2800" dirty="0" smtClean="0">
                    <a:solidFill>
                      <a:schemeClr val="tx1"/>
                    </a:solidFill>
                    <a:latin typeface="Arial" pitchFamily="34" charset="0"/>
                    <a:cs typeface="Arial" pitchFamily="34" charset="0"/>
                  </a:rPr>
                  <a:t>Từ công thức trên</a:t>
                </a:r>
              </a:p>
              <a:p>
                <a:pPr algn="just">
                  <a:lnSpc>
                    <a:spcPct val="150000"/>
                  </a:lnSpc>
                </a:pPr>
                <a14:m>
                  <m:oMath xmlns:m="http://schemas.openxmlformats.org/officeDocument/2006/math">
                    <m:f>
                      <m:fPr>
                        <m:ctrlPr>
                          <a:rPr lang="vi-VN" sz="3600" i="1">
                            <a:solidFill>
                              <a:prstClr val="black"/>
                            </a:solidFill>
                            <a:latin typeface="Cambria Math" panose="02040503050406030204" pitchFamily="18" charset="0"/>
                            <a:cs typeface="Arial" pitchFamily="34" charset="0"/>
                            <a:sym typeface="Symbol" panose="05050102010706020507" pitchFamily="18" charset="2"/>
                          </a:rPr>
                        </m:ctrlPr>
                      </m:fPr>
                      <m:num>
                        <m:r>
                          <m:rPr>
                            <m:sty m:val="p"/>
                          </m:rPr>
                          <a:rPr lang="vi-VN" sz="3600">
                            <a:solidFill>
                              <a:prstClr val="black"/>
                            </a:solidFill>
                            <a:latin typeface="Cambria Math" panose="02040503050406030204" pitchFamily="18" charset="0"/>
                            <a:cs typeface="Arial" pitchFamily="34" charset="0"/>
                            <a:sym typeface="Symbol" panose="05050102010706020507" pitchFamily="18" charset="2"/>
                          </a:rPr>
                          <m:t>F</m:t>
                        </m:r>
                      </m:num>
                      <m:den>
                        <m:r>
                          <m:rPr>
                            <m:sty m:val="p"/>
                          </m:rPr>
                          <a:rPr lang="vi-VN" sz="3600">
                            <a:solidFill>
                              <a:prstClr val="black"/>
                            </a:solidFill>
                            <a:latin typeface="Cambria Math" panose="02040503050406030204" pitchFamily="18" charset="0"/>
                            <a:cs typeface="Arial" pitchFamily="34" charset="0"/>
                            <a:sym typeface="Symbol" panose="05050102010706020507" pitchFamily="18" charset="2"/>
                          </a:rPr>
                          <m:t>S</m:t>
                        </m:r>
                      </m:den>
                    </m:f>
                  </m:oMath>
                </a14:m>
                <a:r>
                  <a:rPr lang="vi-VN" sz="2400" dirty="0">
                    <a:solidFill>
                      <a:schemeClr val="tx1"/>
                    </a:solidFill>
                    <a:cs typeface="Arial" pitchFamily="34" charset="0"/>
                    <a:sym typeface="Symbol" panose="05050102010706020507" pitchFamily="18" charset="2"/>
                  </a:rPr>
                  <a:t> = </a:t>
                </a:r>
                <a:r>
                  <a:rPr lang="vi-VN" sz="2400" dirty="0">
                    <a:solidFill>
                      <a:schemeClr val="tx1"/>
                    </a:solidFill>
                    <a:cs typeface="Arial" pitchFamily="34" charset="0"/>
                    <a:sym typeface="Symbol" panose="05050102010706020507" pitchFamily="18" charset="2"/>
                  </a:rPr>
                  <a:t>E </a:t>
                </a:r>
                <a14:m>
                  <m:oMath xmlns:m="http://schemas.openxmlformats.org/officeDocument/2006/math">
                    <m:f>
                      <m:fPr>
                        <m:ctrlPr>
                          <a:rPr lang="vi-VN" sz="3600" i="1">
                            <a:solidFill>
                              <a:schemeClr val="tx1"/>
                            </a:solidFill>
                            <a:latin typeface="Cambria Math" panose="02040503050406030204" pitchFamily="18" charset="0"/>
                            <a:cs typeface="Arial" pitchFamily="34" charset="0"/>
                          </a:rPr>
                        </m:ctrlPr>
                      </m:fPr>
                      <m:num>
                        <m:d>
                          <m:dPr>
                            <m:begChr m:val="|"/>
                            <m:endChr m:val="|"/>
                            <m:ctrlPr>
                              <a:rPr lang="vi-VN" sz="3600" i="1">
                                <a:solidFill>
                                  <a:schemeClr val="tx1"/>
                                </a:solidFill>
                                <a:latin typeface="Cambria Math" panose="02040503050406030204" pitchFamily="18" charset="0"/>
                                <a:cs typeface="Arial" pitchFamily="34" charset="0"/>
                              </a:rPr>
                            </m:ctrlPr>
                          </m:dPr>
                          <m:e>
                            <m:r>
                              <a:rPr lang="vi-VN" sz="3600" i="1">
                                <a:solidFill>
                                  <a:schemeClr val="tx1"/>
                                </a:solidFill>
                                <a:latin typeface="Cambria Math" panose="02040503050406030204" pitchFamily="18" charset="0"/>
                                <a:ea typeface="Cambria Math" panose="02040503050406030204" pitchFamily="18" charset="0"/>
                                <a:cs typeface="Arial" pitchFamily="34" charset="0"/>
                              </a:rPr>
                              <m:t>∆</m:t>
                            </m:r>
                            <m:r>
                              <a:rPr lang="vi-VN" sz="36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3600" i="1">
                                <a:solidFill>
                                  <a:schemeClr val="tx1"/>
                                </a:solidFill>
                                <a:latin typeface="Cambria Math" panose="02040503050406030204" pitchFamily="18" charset="0"/>
                                <a:cs typeface="Arial" pitchFamily="34" charset="0"/>
                              </a:rPr>
                            </m:ctrlPr>
                          </m:sSubPr>
                          <m:e>
                            <m:r>
                              <a:rPr lang="vi-VN" sz="3600" i="1">
                                <a:solidFill>
                                  <a:schemeClr val="tx1"/>
                                </a:solidFill>
                                <a:latin typeface="Cambria Math" panose="02040503050406030204" pitchFamily="18" charset="0"/>
                                <a:cs typeface="Arial" pitchFamily="34" charset="0"/>
                              </a:rPr>
                              <m:t>𝑙</m:t>
                            </m:r>
                          </m:e>
                          <m:sub>
                            <m:r>
                              <a:rPr lang="vi-VN" sz="3600" i="1">
                                <a:solidFill>
                                  <a:schemeClr val="tx1"/>
                                </a:solidFill>
                                <a:latin typeface="Cambria Math" panose="02040503050406030204" pitchFamily="18" charset="0"/>
                                <a:cs typeface="Arial" pitchFamily="34" charset="0"/>
                              </a:rPr>
                              <m:t>𝑜</m:t>
                            </m:r>
                          </m:sub>
                        </m:sSub>
                      </m:den>
                    </m:f>
                  </m:oMath>
                </a14:m>
                <a:r>
                  <a:rPr lang="vi-VN" sz="2800" dirty="0" smtClean="0">
                    <a:solidFill>
                      <a:schemeClr val="tx1"/>
                    </a:solidFill>
                    <a:latin typeface="Arial" pitchFamily="34" charset="0"/>
                    <a:cs typeface="Arial" pitchFamily="34" charset="0"/>
                  </a:rPr>
                  <a:t> </a:t>
                </a:r>
                <a:r>
                  <a:rPr lang="vi-VN" sz="2800" dirty="0" smtClean="0">
                    <a:solidFill>
                      <a:schemeClr val="tx1"/>
                    </a:solidFill>
                    <a:latin typeface="Arial" pitchFamily="34" charset="0"/>
                    <a:cs typeface="Arial" pitchFamily="34" charset="0"/>
                    <a:sym typeface="Symbol" panose="05050102010706020507" pitchFamily="18" charset="2"/>
                  </a:rPr>
                  <a:t> F = E.S.</a:t>
                </a:r>
                <a:r>
                  <a:rPr lang="vi-VN" sz="2800" dirty="0">
                    <a:solidFill>
                      <a:schemeClr val="tx1"/>
                    </a:solidFill>
                    <a:cs typeface="Arial" pitchFamily="34" charset="0"/>
                  </a:rPr>
                  <a:t> </a:t>
                </a:r>
                <a14:m>
                  <m:oMath xmlns:m="http://schemas.openxmlformats.org/officeDocument/2006/math">
                    <m:f>
                      <m:fPr>
                        <m:ctrlPr>
                          <a:rPr lang="vi-VN" sz="3600" i="1">
                            <a:solidFill>
                              <a:schemeClr val="tx1"/>
                            </a:solidFill>
                            <a:latin typeface="Cambria Math" panose="02040503050406030204" pitchFamily="18" charset="0"/>
                            <a:cs typeface="Arial" pitchFamily="34" charset="0"/>
                          </a:rPr>
                        </m:ctrlPr>
                      </m:fPr>
                      <m:num>
                        <m:d>
                          <m:dPr>
                            <m:begChr m:val="|"/>
                            <m:endChr m:val="|"/>
                            <m:ctrlPr>
                              <a:rPr lang="vi-VN" sz="3600" i="1">
                                <a:solidFill>
                                  <a:schemeClr val="tx1"/>
                                </a:solidFill>
                                <a:latin typeface="Cambria Math" panose="02040503050406030204" pitchFamily="18" charset="0"/>
                                <a:cs typeface="Arial" pitchFamily="34" charset="0"/>
                              </a:rPr>
                            </m:ctrlPr>
                          </m:dPr>
                          <m:e>
                            <m:r>
                              <a:rPr lang="vi-VN" sz="3600" i="1">
                                <a:solidFill>
                                  <a:schemeClr val="tx1"/>
                                </a:solidFill>
                                <a:latin typeface="Cambria Math" panose="02040503050406030204" pitchFamily="18" charset="0"/>
                                <a:ea typeface="Cambria Math" panose="02040503050406030204" pitchFamily="18" charset="0"/>
                                <a:cs typeface="Arial" pitchFamily="34" charset="0"/>
                              </a:rPr>
                              <m:t>∆</m:t>
                            </m:r>
                            <m:r>
                              <a:rPr lang="vi-VN" sz="36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3600" i="1">
                                <a:solidFill>
                                  <a:schemeClr val="tx1"/>
                                </a:solidFill>
                                <a:latin typeface="Cambria Math" panose="02040503050406030204" pitchFamily="18" charset="0"/>
                                <a:cs typeface="Arial" pitchFamily="34" charset="0"/>
                              </a:rPr>
                            </m:ctrlPr>
                          </m:sSubPr>
                          <m:e>
                            <m:r>
                              <a:rPr lang="vi-VN" sz="3600" i="1">
                                <a:solidFill>
                                  <a:schemeClr val="tx1"/>
                                </a:solidFill>
                                <a:latin typeface="Cambria Math" panose="02040503050406030204" pitchFamily="18" charset="0"/>
                                <a:cs typeface="Arial" pitchFamily="34" charset="0"/>
                              </a:rPr>
                              <m:t>𝑙</m:t>
                            </m:r>
                          </m:e>
                          <m:sub>
                            <m:r>
                              <a:rPr lang="vi-VN" sz="3600" i="1">
                                <a:solidFill>
                                  <a:schemeClr val="tx1"/>
                                </a:solidFill>
                                <a:latin typeface="Cambria Math" panose="02040503050406030204" pitchFamily="18" charset="0"/>
                                <a:cs typeface="Arial" pitchFamily="34" charset="0"/>
                              </a:rPr>
                              <m:t>𝑜</m:t>
                            </m:r>
                          </m:sub>
                        </m:sSub>
                      </m:den>
                    </m:f>
                  </m:oMath>
                </a14:m>
                <a:r>
                  <a:rPr lang="vi-VN" sz="2800" dirty="0" smtClean="0">
                    <a:solidFill>
                      <a:schemeClr val="tx1"/>
                    </a:solidFill>
                    <a:latin typeface="Arial" pitchFamily="34" charset="0"/>
                    <a:cs typeface="Arial" pitchFamily="34" charset="0"/>
                  </a:rPr>
                  <a:t> = E.</a:t>
                </a:r>
                <a14:m>
                  <m:oMath xmlns:m="http://schemas.openxmlformats.org/officeDocument/2006/math">
                    <m:f>
                      <m:fPr>
                        <m:ctrlPr>
                          <a:rPr lang="vi-VN" sz="3600" i="1" smtClean="0">
                            <a:solidFill>
                              <a:schemeClr val="tx1"/>
                            </a:solidFill>
                            <a:latin typeface="Cambria Math" panose="02040503050406030204" pitchFamily="18" charset="0"/>
                            <a:cs typeface="Arial" pitchFamily="34" charset="0"/>
                          </a:rPr>
                        </m:ctrlPr>
                      </m:fPr>
                      <m:num>
                        <m:r>
                          <m:rPr>
                            <m:sty m:val="p"/>
                          </m:rPr>
                          <a:rPr lang="vi-VN" sz="3600" b="0" i="0" smtClean="0">
                            <a:solidFill>
                              <a:schemeClr val="tx1"/>
                            </a:solidFill>
                            <a:latin typeface="Cambria Math" panose="02040503050406030204" pitchFamily="18" charset="0"/>
                            <a:cs typeface="Arial" pitchFamily="34" charset="0"/>
                          </a:rPr>
                          <m:t>S</m:t>
                        </m:r>
                      </m:num>
                      <m:den>
                        <m:sSub>
                          <m:sSubPr>
                            <m:ctrlPr>
                              <a:rPr lang="vi-VN" sz="3600" i="1" smtClean="0">
                                <a:solidFill>
                                  <a:schemeClr val="tx1"/>
                                </a:solidFill>
                                <a:latin typeface="Cambria Math" panose="02040503050406030204" pitchFamily="18" charset="0"/>
                                <a:cs typeface="Arial" pitchFamily="34" charset="0"/>
                              </a:rPr>
                            </m:ctrlPr>
                          </m:sSubPr>
                          <m:e>
                            <m:r>
                              <a:rPr lang="vi-VN" sz="3600" b="0" i="1" smtClean="0">
                                <a:solidFill>
                                  <a:schemeClr val="tx1"/>
                                </a:solidFill>
                                <a:latin typeface="Cambria Math" panose="02040503050406030204" pitchFamily="18" charset="0"/>
                                <a:cs typeface="Arial" pitchFamily="34" charset="0"/>
                              </a:rPr>
                              <m:t>𝑙</m:t>
                            </m:r>
                          </m:e>
                          <m:sub>
                            <m:r>
                              <a:rPr lang="vi-VN" sz="3600" b="0" i="1" smtClean="0">
                                <a:solidFill>
                                  <a:schemeClr val="tx1"/>
                                </a:solidFill>
                                <a:latin typeface="Cambria Math" panose="02040503050406030204" pitchFamily="18" charset="0"/>
                                <a:cs typeface="Arial" pitchFamily="34" charset="0"/>
                              </a:rPr>
                              <m:t>𝑜</m:t>
                            </m:r>
                          </m:sub>
                        </m:sSub>
                      </m:den>
                    </m:f>
                  </m:oMath>
                </a14:m>
                <a:r>
                  <a:rPr lang="vi-VN" sz="2800" dirty="0" smtClean="0">
                    <a:solidFill>
                      <a:schemeClr val="tx1"/>
                    </a:solidFill>
                    <a:latin typeface="Arial" pitchFamily="34" charset="0"/>
                    <a:cs typeface="Arial" pitchFamily="34" charset="0"/>
                  </a:rPr>
                  <a:t> </a:t>
                </a:r>
                <a14:m>
                  <m:oMath xmlns:m="http://schemas.openxmlformats.org/officeDocument/2006/math">
                    <m:d>
                      <m:dPr>
                        <m:begChr m:val="|"/>
                        <m:endChr m:val="|"/>
                        <m:ctrlPr>
                          <a:rPr lang="vi-VN" sz="2800" i="1" dirty="0" smtClean="0">
                            <a:solidFill>
                              <a:schemeClr val="tx1"/>
                            </a:solidFill>
                            <a:latin typeface="Cambria Math" panose="02040503050406030204" pitchFamily="18" charset="0"/>
                            <a:cs typeface="Arial" pitchFamily="34" charset="0"/>
                          </a:rPr>
                        </m:ctrlPr>
                      </m:dPr>
                      <m:e>
                        <m:r>
                          <a:rPr lang="vi-VN" sz="2800" i="1" dirty="0" smtClean="0">
                            <a:solidFill>
                              <a:schemeClr val="tx1"/>
                            </a:solidFill>
                            <a:latin typeface="Cambria Math" panose="02040503050406030204" pitchFamily="18" charset="0"/>
                            <a:ea typeface="Cambria Math" panose="02040503050406030204" pitchFamily="18" charset="0"/>
                            <a:cs typeface="Arial" pitchFamily="34" charset="0"/>
                          </a:rPr>
                          <m:t>∆</m:t>
                        </m:r>
                        <m:r>
                          <a:rPr lang="vi-VN" sz="2800" b="0" i="1" dirty="0" smtClean="0">
                            <a:solidFill>
                              <a:schemeClr val="tx1"/>
                            </a:solidFill>
                            <a:latin typeface="Cambria Math" panose="02040503050406030204" pitchFamily="18" charset="0"/>
                            <a:ea typeface="Cambria Math" panose="02040503050406030204" pitchFamily="18" charset="0"/>
                            <a:cs typeface="Arial" pitchFamily="34" charset="0"/>
                          </a:rPr>
                          <m:t>𝑙</m:t>
                        </m:r>
                      </m:e>
                    </m:d>
                  </m:oMath>
                </a14:m>
                <a:endParaRPr lang="vi-VN" sz="2800" dirty="0" smtClean="0">
                  <a:solidFill>
                    <a:schemeClr val="tx1"/>
                  </a:solidFill>
                  <a:latin typeface="Arial" pitchFamily="34" charset="0"/>
                  <a:cs typeface="Arial" pitchFamily="34" charset="0"/>
                </a:endParaRPr>
              </a:p>
              <a:p>
                <a:pPr algn="just">
                  <a:lnSpc>
                    <a:spcPct val="150000"/>
                  </a:lnSpc>
                </a:pPr>
                <a:r>
                  <a:rPr lang="vi-VN" sz="2800" dirty="0" smtClean="0">
                    <a:solidFill>
                      <a:schemeClr val="tx1"/>
                    </a:solidFill>
                    <a:latin typeface="Arial" pitchFamily="34" charset="0"/>
                    <a:cs typeface="Arial" pitchFamily="34" charset="0"/>
                  </a:rPr>
                  <a:t>Mà F</a:t>
                </a:r>
                <a:r>
                  <a:rPr lang="vi-VN" sz="2800" baseline="-25000" dirty="0" smtClean="0">
                    <a:solidFill>
                      <a:schemeClr val="tx1"/>
                    </a:solidFill>
                    <a:latin typeface="Arial" pitchFamily="34" charset="0"/>
                    <a:cs typeface="Arial" pitchFamily="34" charset="0"/>
                  </a:rPr>
                  <a:t>đh</a:t>
                </a:r>
                <a:r>
                  <a:rPr lang="vi-VN" sz="2800" dirty="0" smtClean="0">
                    <a:solidFill>
                      <a:schemeClr val="tx1"/>
                    </a:solidFill>
                    <a:latin typeface="Arial" pitchFamily="34" charset="0"/>
                    <a:cs typeface="Arial" pitchFamily="34" charset="0"/>
                  </a:rPr>
                  <a:t> = F </a:t>
                </a:r>
              </a:p>
              <a:p>
                <a:pPr algn="just">
                  <a:lnSpc>
                    <a:spcPct val="150000"/>
                  </a:lnSpc>
                </a:pPr>
                <a:r>
                  <a:rPr lang="vi-VN" sz="2800" dirty="0" smtClean="0">
                    <a:solidFill>
                      <a:schemeClr val="tx1"/>
                    </a:solidFill>
                    <a:latin typeface="Arial" pitchFamily="34" charset="0"/>
                    <a:cs typeface="Arial" pitchFamily="34" charset="0"/>
                    <a:sym typeface="Symbol" panose="05050102010706020507" pitchFamily="18" charset="2"/>
                  </a:rPr>
                  <a:t> F</a:t>
                </a:r>
                <a:r>
                  <a:rPr lang="vi-VN" sz="2800" baseline="-25000" dirty="0" smtClean="0">
                    <a:solidFill>
                      <a:schemeClr val="tx1"/>
                    </a:solidFill>
                    <a:latin typeface="Arial" pitchFamily="34" charset="0"/>
                    <a:cs typeface="Arial" pitchFamily="34" charset="0"/>
                    <a:sym typeface="Symbol" panose="05050102010706020507" pitchFamily="18" charset="2"/>
                  </a:rPr>
                  <a:t>đh</a:t>
                </a:r>
                <a:r>
                  <a:rPr lang="vi-VN" sz="2800" dirty="0" smtClean="0">
                    <a:solidFill>
                      <a:schemeClr val="tx1"/>
                    </a:solidFill>
                    <a:latin typeface="Arial" pitchFamily="34" charset="0"/>
                    <a:cs typeface="Arial" pitchFamily="34" charset="0"/>
                    <a:sym typeface="Symbol" panose="05050102010706020507" pitchFamily="18" charset="2"/>
                  </a:rPr>
                  <a:t> = E. </a:t>
                </a:r>
                <a14:m>
                  <m:oMath xmlns:m="http://schemas.openxmlformats.org/officeDocument/2006/math">
                    <m:f>
                      <m:fPr>
                        <m:ctrlPr>
                          <a:rPr lang="vi-VN" sz="3600" i="1">
                            <a:solidFill>
                              <a:schemeClr val="tx1"/>
                            </a:solidFill>
                            <a:latin typeface="Cambria Math" panose="02040503050406030204" pitchFamily="18" charset="0"/>
                            <a:cs typeface="Arial" pitchFamily="34" charset="0"/>
                          </a:rPr>
                        </m:ctrlPr>
                      </m:fPr>
                      <m:num>
                        <m:r>
                          <m:rPr>
                            <m:sty m:val="p"/>
                          </m:rPr>
                          <a:rPr lang="vi-VN" sz="3600">
                            <a:solidFill>
                              <a:schemeClr val="tx1"/>
                            </a:solidFill>
                            <a:latin typeface="Cambria Math" panose="02040503050406030204" pitchFamily="18" charset="0"/>
                            <a:cs typeface="Arial" pitchFamily="34" charset="0"/>
                          </a:rPr>
                          <m:t>S</m:t>
                        </m:r>
                      </m:num>
                      <m:den>
                        <m:sSub>
                          <m:sSubPr>
                            <m:ctrlPr>
                              <a:rPr lang="vi-VN" sz="3600" i="1">
                                <a:solidFill>
                                  <a:schemeClr val="tx1"/>
                                </a:solidFill>
                                <a:latin typeface="Cambria Math" panose="02040503050406030204" pitchFamily="18" charset="0"/>
                                <a:cs typeface="Arial" pitchFamily="34" charset="0"/>
                              </a:rPr>
                            </m:ctrlPr>
                          </m:sSubPr>
                          <m:e>
                            <m:r>
                              <a:rPr lang="vi-VN" sz="3600" i="1">
                                <a:solidFill>
                                  <a:schemeClr val="tx1"/>
                                </a:solidFill>
                                <a:latin typeface="Cambria Math" panose="02040503050406030204" pitchFamily="18" charset="0"/>
                                <a:cs typeface="Arial" pitchFamily="34" charset="0"/>
                              </a:rPr>
                              <m:t>𝑙</m:t>
                            </m:r>
                          </m:e>
                          <m:sub>
                            <m:r>
                              <a:rPr lang="vi-VN" sz="3600" i="1">
                                <a:solidFill>
                                  <a:schemeClr val="tx1"/>
                                </a:solidFill>
                                <a:latin typeface="Cambria Math" panose="02040503050406030204" pitchFamily="18" charset="0"/>
                                <a:cs typeface="Arial" pitchFamily="34" charset="0"/>
                              </a:rPr>
                              <m:t>𝑜</m:t>
                            </m:r>
                          </m:sub>
                        </m:sSub>
                      </m:den>
                    </m:f>
                  </m:oMath>
                </a14:m>
                <a:r>
                  <a:rPr lang="vi-VN" sz="3600" dirty="0" smtClean="0">
                    <a:solidFill>
                      <a:schemeClr val="tx1"/>
                    </a:solidFill>
                    <a:latin typeface="Arial" pitchFamily="34" charset="0"/>
                    <a:cs typeface="Arial" pitchFamily="34" charset="0"/>
                  </a:rPr>
                  <a:t> </a:t>
                </a:r>
                <a14:m>
                  <m:oMath xmlns:m="http://schemas.openxmlformats.org/officeDocument/2006/math">
                    <m:d>
                      <m:dPr>
                        <m:begChr m:val="|"/>
                        <m:endChr m:val="|"/>
                        <m:ctrlPr>
                          <a:rPr lang="vi-VN" sz="2800" i="1" dirty="0" smtClean="0">
                            <a:solidFill>
                              <a:schemeClr val="tx1"/>
                            </a:solidFill>
                            <a:latin typeface="Cambria Math" panose="02040503050406030204" pitchFamily="18" charset="0"/>
                            <a:cs typeface="Arial" pitchFamily="34" charset="0"/>
                          </a:rPr>
                        </m:ctrlPr>
                      </m:dPr>
                      <m:e>
                        <m:r>
                          <a:rPr lang="vi-VN" sz="2800" i="1" dirty="0" smtClean="0">
                            <a:solidFill>
                              <a:schemeClr val="tx1"/>
                            </a:solidFill>
                            <a:latin typeface="Cambria Math" panose="02040503050406030204" pitchFamily="18" charset="0"/>
                            <a:ea typeface="Cambria Math" panose="02040503050406030204" pitchFamily="18" charset="0"/>
                            <a:cs typeface="Arial" pitchFamily="34" charset="0"/>
                          </a:rPr>
                          <m:t>∆</m:t>
                        </m:r>
                        <m:r>
                          <a:rPr lang="vi-VN" sz="2800" b="0" i="1" dirty="0" smtClean="0">
                            <a:solidFill>
                              <a:schemeClr val="tx1"/>
                            </a:solidFill>
                            <a:latin typeface="Cambria Math" panose="02040503050406030204" pitchFamily="18" charset="0"/>
                            <a:ea typeface="Cambria Math" panose="02040503050406030204" pitchFamily="18" charset="0"/>
                            <a:cs typeface="Arial" pitchFamily="34" charset="0"/>
                          </a:rPr>
                          <m:t>𝑙</m:t>
                        </m:r>
                      </m:e>
                    </m:d>
                  </m:oMath>
                </a14:m>
                <a:r>
                  <a:rPr lang="vi-VN" sz="2800" dirty="0" smtClean="0">
                    <a:solidFill>
                      <a:schemeClr val="tx1"/>
                    </a:solidFill>
                    <a:latin typeface="Arial" pitchFamily="34" charset="0"/>
                    <a:cs typeface="Arial" pitchFamily="34" charset="0"/>
                  </a:rPr>
                  <a:t> = k.</a:t>
                </a:r>
                <a:r>
                  <a:rPr lang="vi-VN" sz="2800" dirty="0">
                    <a:solidFill>
                      <a:schemeClr val="tx1"/>
                    </a:solidFill>
                    <a:cs typeface="Arial" pitchFamily="34" charset="0"/>
                  </a:rPr>
                  <a:t> </a:t>
                </a:r>
                <a14:m>
                  <m:oMath xmlns:m="http://schemas.openxmlformats.org/officeDocument/2006/math">
                    <m:d>
                      <m:dPr>
                        <m:begChr m:val="|"/>
                        <m:endChr m:val="|"/>
                        <m:ctrlPr>
                          <a:rPr lang="vi-VN" sz="2800" i="1" dirty="0">
                            <a:solidFill>
                              <a:schemeClr val="tx1"/>
                            </a:solidFill>
                            <a:latin typeface="Cambria Math" panose="02040503050406030204" pitchFamily="18" charset="0"/>
                            <a:cs typeface="Arial" pitchFamily="34" charset="0"/>
                          </a:rPr>
                        </m:ctrlPr>
                      </m:dPr>
                      <m:e>
                        <m:r>
                          <a:rPr lang="vi-VN" sz="2800" i="1" dirty="0">
                            <a:solidFill>
                              <a:schemeClr val="tx1"/>
                            </a:solidFill>
                            <a:latin typeface="Cambria Math" panose="02040503050406030204" pitchFamily="18" charset="0"/>
                            <a:ea typeface="Cambria Math" panose="02040503050406030204" pitchFamily="18" charset="0"/>
                            <a:cs typeface="Arial" pitchFamily="34" charset="0"/>
                          </a:rPr>
                          <m:t>∆</m:t>
                        </m:r>
                        <m:r>
                          <a:rPr lang="vi-VN" sz="2800" i="1" dirty="0">
                            <a:solidFill>
                              <a:schemeClr val="tx1"/>
                            </a:solidFill>
                            <a:latin typeface="Cambria Math" panose="02040503050406030204" pitchFamily="18" charset="0"/>
                            <a:ea typeface="Cambria Math" panose="02040503050406030204" pitchFamily="18" charset="0"/>
                            <a:cs typeface="Arial" pitchFamily="34" charset="0"/>
                          </a:rPr>
                          <m:t>𝑙</m:t>
                        </m:r>
                      </m:e>
                    </m:d>
                  </m:oMath>
                </a14:m>
                <a:endParaRPr lang="vi-VN" sz="2800" dirty="0" smtClean="0">
                  <a:solidFill>
                    <a:schemeClr val="tx1"/>
                  </a:solidFill>
                  <a:latin typeface="Arial" pitchFamily="34" charset="0"/>
                  <a:cs typeface="Arial" pitchFamily="34" charset="0"/>
                </a:endParaRPr>
              </a:p>
              <a:p>
                <a:pPr algn="just">
                  <a:lnSpc>
                    <a:spcPct val="150000"/>
                  </a:lnSpc>
                </a:pPr>
                <a:endParaRPr lang="vi-VN" sz="2800" dirty="0">
                  <a:solidFill>
                    <a:schemeClr val="tx1"/>
                  </a:solidFill>
                  <a:latin typeface="Arial" pitchFamily="34" charset="0"/>
                  <a:cs typeface="Arial" pitchFamily="34" charset="0"/>
                </a:endParaRPr>
              </a:p>
            </p:txBody>
          </p:sp>
        </mc:Choice>
        <mc:Fallback>
          <p:sp>
            <p:nvSpPr>
              <p:cNvPr id="6" name="Rectangle 5"/>
              <p:cNvSpPr>
                <a:spLocks noRot="1" noChangeAspect="1" noMove="1" noResize="1" noEditPoints="1" noAdjustHandles="1" noChangeArrowheads="1" noChangeShapeType="1" noTextEdit="1"/>
              </p:cNvSpPr>
              <p:nvPr/>
            </p:nvSpPr>
            <p:spPr>
              <a:xfrm>
                <a:off x="251520" y="332656"/>
                <a:ext cx="8551248" cy="4392488"/>
              </a:xfrm>
              <a:prstGeom prst="rect">
                <a:avLst/>
              </a:prstGeom>
              <a:blipFill>
                <a:blip r:embed="rId2"/>
                <a:stretch>
                  <a:fillRect l="-1426" r="-1497" b="-34722"/>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2668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ctangle 3"/>
              <p:cNvSpPr/>
              <p:nvPr/>
            </p:nvSpPr>
            <p:spPr>
              <a:xfrm>
                <a:off x="2555776" y="548680"/>
                <a:ext cx="3960440" cy="768737"/>
              </a:xfrm>
              <a:prstGeom prst="rect">
                <a:avLst/>
              </a:prstGeom>
            </p:spPr>
            <p:txBody>
              <a:bodyPr wrap="square">
                <a:spAutoFit/>
              </a:bodyPr>
              <a:lstStyle/>
              <a:p>
                <a:r>
                  <a:rPr lang="vi-VN" sz="2400" dirty="0">
                    <a:cs typeface="Arial" pitchFamily="34" charset="0"/>
                    <a:sym typeface="Symbol" panose="05050102010706020507" pitchFamily="18" charset="2"/>
                  </a:rPr>
                  <a:t>F</a:t>
                </a:r>
                <a:r>
                  <a:rPr lang="vi-VN" sz="2400" baseline="-25000" dirty="0">
                    <a:cs typeface="Arial" pitchFamily="34" charset="0"/>
                    <a:sym typeface="Symbol" panose="05050102010706020507" pitchFamily="18" charset="2"/>
                  </a:rPr>
                  <a:t>đh</a:t>
                </a:r>
                <a:r>
                  <a:rPr lang="vi-VN" sz="2400" dirty="0">
                    <a:cs typeface="Arial" pitchFamily="34" charset="0"/>
                    <a:sym typeface="Symbol" panose="05050102010706020507" pitchFamily="18" charset="2"/>
                  </a:rPr>
                  <a:t> = E. </a:t>
                </a:r>
                <a14:m>
                  <m:oMath xmlns:m="http://schemas.openxmlformats.org/officeDocument/2006/math">
                    <m:f>
                      <m:fPr>
                        <m:ctrlPr>
                          <a:rPr lang="vi-VN" sz="2800" i="1">
                            <a:latin typeface="Cambria Math" panose="02040503050406030204" pitchFamily="18" charset="0"/>
                            <a:cs typeface="Arial" pitchFamily="34" charset="0"/>
                          </a:rPr>
                        </m:ctrlPr>
                      </m:fPr>
                      <m:num>
                        <m:r>
                          <m:rPr>
                            <m:sty m:val="p"/>
                          </m:rPr>
                          <a:rPr lang="vi-VN" sz="2800">
                            <a:latin typeface="Cambria Math" panose="02040503050406030204" pitchFamily="18" charset="0"/>
                            <a:cs typeface="Arial" pitchFamily="34" charset="0"/>
                          </a:rPr>
                          <m:t>S</m:t>
                        </m:r>
                      </m:num>
                      <m:den>
                        <m:sSub>
                          <m:sSubPr>
                            <m:ctrlPr>
                              <a:rPr lang="vi-VN" sz="2800" i="1">
                                <a:latin typeface="Cambria Math" panose="02040503050406030204" pitchFamily="18" charset="0"/>
                                <a:cs typeface="Arial" pitchFamily="34" charset="0"/>
                              </a:rPr>
                            </m:ctrlPr>
                          </m:sSubPr>
                          <m:e>
                            <m:r>
                              <a:rPr lang="vi-VN" sz="2800" i="1">
                                <a:latin typeface="Cambria Math" panose="02040503050406030204" pitchFamily="18" charset="0"/>
                                <a:cs typeface="Arial" pitchFamily="34" charset="0"/>
                              </a:rPr>
                              <m:t>𝑙</m:t>
                            </m:r>
                          </m:e>
                          <m:sub>
                            <m:r>
                              <a:rPr lang="vi-VN" sz="2800" i="1">
                                <a:latin typeface="Cambria Math" panose="02040503050406030204" pitchFamily="18" charset="0"/>
                                <a:cs typeface="Arial" pitchFamily="34" charset="0"/>
                              </a:rPr>
                              <m:t>𝑜</m:t>
                            </m:r>
                          </m:sub>
                        </m:sSub>
                      </m:den>
                    </m:f>
                  </m:oMath>
                </a14:m>
                <a:r>
                  <a:rPr lang="vi-VN" sz="2400" dirty="0">
                    <a:cs typeface="Arial" pitchFamily="34" charset="0"/>
                  </a:rPr>
                  <a:t> </a:t>
                </a:r>
                <a14:m>
                  <m:oMath xmlns:m="http://schemas.openxmlformats.org/officeDocument/2006/math">
                    <m:d>
                      <m:dPr>
                        <m:begChr m:val="|"/>
                        <m:endChr m:val="|"/>
                        <m:ctrlPr>
                          <a:rPr lang="vi-VN" sz="2400" i="1" dirty="0">
                            <a:latin typeface="Cambria Math" panose="02040503050406030204" pitchFamily="18" charset="0"/>
                            <a:cs typeface="Arial" pitchFamily="34" charset="0"/>
                          </a:rPr>
                        </m:ctrlPr>
                      </m:dPr>
                      <m:e>
                        <m:r>
                          <a:rPr lang="vi-VN" sz="2400" i="1" dirty="0">
                            <a:latin typeface="Cambria Math" panose="02040503050406030204" pitchFamily="18" charset="0"/>
                            <a:ea typeface="Cambria Math" panose="02040503050406030204" pitchFamily="18" charset="0"/>
                            <a:cs typeface="Arial" pitchFamily="34" charset="0"/>
                          </a:rPr>
                          <m:t>∆</m:t>
                        </m:r>
                        <m:r>
                          <a:rPr lang="vi-VN" sz="2400" i="1" dirty="0">
                            <a:latin typeface="Cambria Math" panose="02040503050406030204" pitchFamily="18" charset="0"/>
                            <a:ea typeface="Cambria Math" panose="02040503050406030204" pitchFamily="18" charset="0"/>
                            <a:cs typeface="Arial" pitchFamily="34" charset="0"/>
                          </a:rPr>
                          <m:t>𝑙</m:t>
                        </m:r>
                      </m:e>
                    </m:d>
                  </m:oMath>
                </a14:m>
                <a:r>
                  <a:rPr lang="vi-VN" sz="2400" dirty="0">
                    <a:cs typeface="Arial" pitchFamily="34" charset="0"/>
                  </a:rPr>
                  <a:t> = k.</a:t>
                </a:r>
                <a:r>
                  <a:rPr lang="vi-VN" sz="2400" dirty="0">
                    <a:cs typeface="Arial" pitchFamily="34" charset="0"/>
                  </a:rPr>
                  <a:t> </a:t>
                </a:r>
                <a14:m>
                  <m:oMath xmlns:m="http://schemas.openxmlformats.org/officeDocument/2006/math">
                    <m:d>
                      <m:dPr>
                        <m:begChr m:val="|"/>
                        <m:endChr m:val="|"/>
                        <m:ctrlPr>
                          <a:rPr lang="vi-VN" sz="2400" i="1" dirty="0">
                            <a:latin typeface="Cambria Math" panose="02040503050406030204" pitchFamily="18" charset="0"/>
                            <a:cs typeface="Arial" pitchFamily="34" charset="0"/>
                          </a:rPr>
                        </m:ctrlPr>
                      </m:dPr>
                      <m:e>
                        <m:r>
                          <a:rPr lang="vi-VN" sz="2400" i="1" dirty="0">
                            <a:latin typeface="Cambria Math" panose="02040503050406030204" pitchFamily="18" charset="0"/>
                            <a:ea typeface="Cambria Math" panose="02040503050406030204" pitchFamily="18" charset="0"/>
                            <a:cs typeface="Arial" pitchFamily="34" charset="0"/>
                          </a:rPr>
                          <m:t>∆</m:t>
                        </m:r>
                        <m:r>
                          <a:rPr lang="vi-VN" sz="2400" i="1" dirty="0">
                            <a:latin typeface="Cambria Math" panose="02040503050406030204" pitchFamily="18" charset="0"/>
                            <a:ea typeface="Cambria Math" panose="02040503050406030204" pitchFamily="18" charset="0"/>
                            <a:cs typeface="Arial" pitchFamily="34" charset="0"/>
                          </a:rPr>
                          <m:t>𝑙</m:t>
                        </m:r>
                      </m:e>
                    </m:d>
                  </m:oMath>
                </a14:m>
                <a:endParaRPr lang="en-US" sz="2400" dirty="0"/>
              </a:p>
            </p:txBody>
          </p:sp>
        </mc:Choice>
        <mc:Fallback>
          <p:sp>
            <p:nvSpPr>
              <p:cNvPr id="4" name="Rectangle 3"/>
              <p:cNvSpPr>
                <a:spLocks noRot="1" noChangeAspect="1" noMove="1" noResize="1" noEditPoints="1" noAdjustHandles="1" noChangeArrowheads="1" noChangeShapeType="1" noTextEdit="1"/>
              </p:cNvSpPr>
              <p:nvPr/>
            </p:nvSpPr>
            <p:spPr>
              <a:xfrm>
                <a:off x="2555776" y="548680"/>
                <a:ext cx="3960440" cy="768737"/>
              </a:xfrm>
              <a:prstGeom prst="rect">
                <a:avLst/>
              </a:prstGeom>
              <a:blipFill>
                <a:blip r:embed="rId2"/>
                <a:stretch>
                  <a:fillRect l="-230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558974" y="553357"/>
                <a:ext cx="8551248" cy="21602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endParaRPr lang="vi-VN" sz="2800" dirty="0" smtClean="0">
                  <a:solidFill>
                    <a:prstClr val="black"/>
                  </a:solidFill>
                  <a:latin typeface="Arial" pitchFamily="34" charset="0"/>
                  <a:cs typeface="Arial" pitchFamily="34" charset="0"/>
                </a:endParaRPr>
              </a:p>
              <a:p>
                <a:pPr algn="just">
                  <a:lnSpc>
                    <a:spcPct val="150000"/>
                  </a:lnSpc>
                </a:pPr>
                <a:r>
                  <a:rPr lang="vi-VN" sz="2800" dirty="0" smtClean="0">
                    <a:solidFill>
                      <a:prstClr val="black"/>
                    </a:solidFill>
                    <a:latin typeface="Arial" pitchFamily="34" charset="0"/>
                    <a:cs typeface="Arial" pitchFamily="34" charset="0"/>
                  </a:rPr>
                  <a:t>Với k = </a:t>
                </a:r>
                <a:r>
                  <a:rPr lang="vi-VN" sz="2400" dirty="0">
                    <a:cs typeface="Arial" pitchFamily="34" charset="0"/>
                    <a:sym typeface="Symbol" panose="05050102010706020507" pitchFamily="18" charset="2"/>
                  </a:rPr>
                  <a:t>E. </a:t>
                </a:r>
                <a14:m>
                  <m:oMath xmlns:m="http://schemas.openxmlformats.org/officeDocument/2006/math">
                    <m:f>
                      <m:fPr>
                        <m:ctrlPr>
                          <a:rPr lang="vi-VN" sz="2800" i="1">
                            <a:latin typeface="Cambria Math" panose="02040503050406030204" pitchFamily="18" charset="0"/>
                            <a:cs typeface="Arial" pitchFamily="34" charset="0"/>
                          </a:rPr>
                        </m:ctrlPr>
                      </m:fPr>
                      <m:num>
                        <m:r>
                          <m:rPr>
                            <m:sty m:val="p"/>
                          </m:rPr>
                          <a:rPr lang="vi-VN" sz="2800">
                            <a:latin typeface="Cambria Math" panose="02040503050406030204" pitchFamily="18" charset="0"/>
                            <a:cs typeface="Arial" pitchFamily="34" charset="0"/>
                          </a:rPr>
                          <m:t>S</m:t>
                        </m:r>
                      </m:num>
                      <m:den>
                        <m:sSub>
                          <m:sSubPr>
                            <m:ctrlPr>
                              <a:rPr lang="vi-VN" sz="2800" i="1">
                                <a:latin typeface="Cambria Math" panose="02040503050406030204" pitchFamily="18" charset="0"/>
                                <a:cs typeface="Arial" pitchFamily="34" charset="0"/>
                              </a:rPr>
                            </m:ctrlPr>
                          </m:sSubPr>
                          <m:e>
                            <m:r>
                              <a:rPr lang="vi-VN" sz="2800" i="1">
                                <a:latin typeface="Cambria Math" panose="02040503050406030204" pitchFamily="18" charset="0"/>
                                <a:cs typeface="Arial" pitchFamily="34" charset="0"/>
                              </a:rPr>
                              <m:t>𝑙</m:t>
                            </m:r>
                          </m:e>
                          <m:sub>
                            <m:r>
                              <a:rPr lang="vi-VN" sz="2800" i="1">
                                <a:latin typeface="Cambria Math" panose="02040503050406030204" pitchFamily="18" charset="0"/>
                                <a:cs typeface="Arial" pitchFamily="34" charset="0"/>
                              </a:rPr>
                              <m:t>𝑜</m:t>
                            </m:r>
                          </m:sub>
                        </m:sSub>
                      </m:den>
                    </m:f>
                  </m:oMath>
                </a14:m>
                <a:r>
                  <a:rPr lang="vi-VN" sz="2800" dirty="0" smtClean="0">
                    <a:solidFill>
                      <a:prstClr val="black"/>
                    </a:solidFill>
                    <a:latin typeface="Arial" pitchFamily="34" charset="0"/>
                    <a:cs typeface="Arial" pitchFamily="34" charset="0"/>
                  </a:rPr>
                  <a:t> : độ cứng (hệ số đàn hồi) của vật rắn </a:t>
                </a:r>
                <a:endParaRPr lang="en-US" sz="2800" dirty="0">
                  <a:solidFill>
                    <a:schemeClr val="tx1"/>
                  </a:solidFill>
                  <a:latin typeface="Arial" pitchFamily="34" charset="0"/>
                  <a:cs typeface="Arial" pitchFamily="34" charset="0"/>
                </a:endParaRPr>
              </a:p>
            </p:txBody>
          </p:sp>
        </mc:Choice>
        <mc:Fallback>
          <p:sp>
            <p:nvSpPr>
              <p:cNvPr id="5" name="Rectangle 4"/>
              <p:cNvSpPr>
                <a:spLocks noRot="1" noChangeAspect="1" noMove="1" noResize="1" noEditPoints="1" noAdjustHandles="1" noChangeArrowheads="1" noChangeShapeType="1" noTextEdit="1"/>
              </p:cNvSpPr>
              <p:nvPr/>
            </p:nvSpPr>
            <p:spPr>
              <a:xfrm>
                <a:off x="558974" y="553357"/>
                <a:ext cx="8551248" cy="2160240"/>
              </a:xfrm>
              <a:prstGeom prst="rect">
                <a:avLst/>
              </a:prstGeom>
              <a:blipFill>
                <a:blip r:embed="rId3"/>
                <a:stretch>
                  <a:fillRect l="-1498"/>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206351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60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sz="2800" b="1" dirty="0" smtClean="0">
                <a:solidFill>
                  <a:srgbClr val="FF0000"/>
                </a:solidFill>
                <a:latin typeface="Arial" pitchFamily="34" charset="0"/>
                <a:cs typeface="Arial" pitchFamily="34" charset="0"/>
              </a:rPr>
              <a:t>I. </a:t>
            </a:r>
            <a:r>
              <a:rPr lang="vi-VN" sz="2800" b="1" dirty="0" smtClean="0">
                <a:solidFill>
                  <a:srgbClr val="FF0000"/>
                </a:solidFill>
                <a:latin typeface="Arial" pitchFamily="34" charset="0"/>
                <a:cs typeface="Arial" pitchFamily="34" charset="0"/>
              </a:rPr>
              <a:t>BIẾN DẠNG ĐÀN HỒI:</a:t>
            </a:r>
            <a:endParaRPr lang="en-US" sz="2800" b="1" dirty="0">
              <a:solidFill>
                <a:srgbClr val="FF0000"/>
              </a:solidFill>
              <a:latin typeface="Arial" pitchFamily="34" charset="0"/>
              <a:cs typeface="Arial" pitchFamily="34" charset="0"/>
            </a:endParaRPr>
          </a:p>
        </p:txBody>
      </p:sp>
      <p:sp>
        <p:nvSpPr>
          <p:cNvPr id="3" name="Rectangle 2"/>
          <p:cNvSpPr/>
          <p:nvPr/>
        </p:nvSpPr>
        <p:spPr>
          <a:xfrm>
            <a:off x="341232" y="726232"/>
            <a:ext cx="8551248" cy="4646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smtClean="0">
                <a:solidFill>
                  <a:schemeClr val="tx2"/>
                </a:solidFill>
                <a:latin typeface="Arial" pitchFamily="34" charset="0"/>
                <a:cs typeface="Arial" pitchFamily="34" charset="0"/>
              </a:rPr>
              <a:t>1. </a:t>
            </a:r>
            <a:r>
              <a:rPr lang="vi-VN" sz="2800" b="1" dirty="0" smtClean="0">
                <a:solidFill>
                  <a:schemeClr val="tx2"/>
                </a:solidFill>
                <a:latin typeface="Arial" pitchFamily="34" charset="0"/>
                <a:cs typeface="Arial" pitchFamily="34" charset="0"/>
              </a:rPr>
              <a:t>Thí nghiệm</a:t>
            </a:r>
            <a:r>
              <a:rPr lang="vi-VN" sz="2800" b="1" dirty="0" smtClean="0">
                <a:solidFill>
                  <a:schemeClr val="tx2"/>
                </a:solidFill>
                <a:latin typeface="Arial" pitchFamily="34" charset="0"/>
                <a:cs typeface="Arial" pitchFamily="34" charset="0"/>
              </a:rPr>
              <a:t>:</a:t>
            </a:r>
            <a:endParaRPr lang="vi-VN" sz="2800" b="1" dirty="0" smtClean="0">
              <a:solidFill>
                <a:schemeClr val="tx2"/>
              </a:solidFill>
              <a:latin typeface="Arial" pitchFamily="34" charset="0"/>
              <a:cs typeface="Arial" pitchFamily="34" charset="0"/>
            </a:endParaRPr>
          </a:p>
        </p:txBody>
      </p:sp>
      <p:sp>
        <p:nvSpPr>
          <p:cNvPr id="4" name="Rectangle 3"/>
          <p:cNvSpPr/>
          <p:nvPr/>
        </p:nvSpPr>
        <p:spPr>
          <a:xfrm>
            <a:off x="197216" y="1772816"/>
            <a:ext cx="8534400" cy="234253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pPr algn="just"/>
            <a:r>
              <a:rPr lang="vi-VN" sz="2800" dirty="0" smtClean="0">
                <a:solidFill>
                  <a:schemeClr val="accent6">
                    <a:lumMod val="75000"/>
                  </a:schemeClr>
                </a:solidFill>
                <a:latin typeface="Arial" pitchFamily="34" charset="0"/>
                <a:cs typeface="Arial" pitchFamily="34" charset="0"/>
              </a:rPr>
              <a:t>(</a:t>
            </a:r>
            <a:r>
              <a:rPr lang="vi-VN" sz="2800" dirty="0" smtClean="0">
                <a:solidFill>
                  <a:schemeClr val="accent6">
                    <a:lumMod val="75000"/>
                  </a:schemeClr>
                </a:solidFill>
                <a:latin typeface="Arial" pitchFamily="34" charset="0"/>
                <a:cs typeface="Arial" pitchFamily="34" charset="0"/>
              </a:rPr>
              <a:t>Học sinh đọc thí nghiệm trang 188 SGK)</a:t>
            </a:r>
            <a:endParaRPr lang="vi-VN" sz="2800" dirty="0" smtClean="0">
              <a:solidFill>
                <a:schemeClr val="accent6">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7118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60648"/>
            <a:ext cx="3333750" cy="37623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4048" y="260648"/>
            <a:ext cx="3486150" cy="3762375"/>
          </a:xfrm>
          <a:prstGeom prst="rect">
            <a:avLst/>
          </a:prstGeom>
        </p:spPr>
      </p:pic>
      <p:sp>
        <p:nvSpPr>
          <p:cNvPr id="7" name="Rectangle 6"/>
          <p:cNvSpPr/>
          <p:nvPr/>
        </p:nvSpPr>
        <p:spPr>
          <a:xfrm>
            <a:off x="467544" y="4149080"/>
            <a:ext cx="8534400" cy="234253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pPr algn="just"/>
            <a:r>
              <a:rPr lang="vi-VN" sz="2800" dirty="0" smtClean="0">
                <a:solidFill>
                  <a:schemeClr val="accent6">
                    <a:lumMod val="75000"/>
                  </a:schemeClr>
                </a:solidFill>
                <a:latin typeface="Arial" pitchFamily="34" charset="0"/>
                <a:cs typeface="Arial" pitchFamily="34" charset="0"/>
              </a:rPr>
              <a:t>Thí nghiệm cho thấy, khi tăng dần độ lớn của lực kéo, thanh thép bị dãn ra và có độ dài lúc sau (</a:t>
            </a:r>
            <a:r>
              <a:rPr lang="vi-VN" sz="2800" i="1" dirty="0">
                <a:solidFill>
                  <a:schemeClr val="accent6">
                    <a:lumMod val="75000"/>
                  </a:schemeClr>
                </a:solidFill>
                <a:latin typeface="+mj-lt"/>
                <a:cs typeface="Arial" pitchFamily="34" charset="0"/>
              </a:rPr>
              <a:t>l</a:t>
            </a:r>
            <a:r>
              <a:rPr lang="vi-VN" sz="2800" dirty="0" smtClean="0">
                <a:solidFill>
                  <a:schemeClr val="accent6">
                    <a:lumMod val="75000"/>
                  </a:schemeClr>
                </a:solidFill>
                <a:latin typeface="Arial" pitchFamily="34" charset="0"/>
                <a:cs typeface="Arial" pitchFamily="34" charset="0"/>
              </a:rPr>
              <a:t>) lớn hơn độ dài ban đầu (</a:t>
            </a:r>
            <a:r>
              <a:rPr lang="vi-VN" sz="2800" i="1" dirty="0" smtClean="0">
                <a:solidFill>
                  <a:schemeClr val="accent6">
                    <a:lumMod val="75000"/>
                  </a:schemeClr>
                </a:solidFill>
                <a:latin typeface="+mj-lt"/>
                <a:cs typeface="Arial" pitchFamily="34" charset="0"/>
              </a:rPr>
              <a:t>l</a:t>
            </a:r>
            <a:r>
              <a:rPr lang="vi-VN" sz="2800" i="1" baseline="-25000" dirty="0" smtClean="0">
                <a:solidFill>
                  <a:schemeClr val="accent6">
                    <a:lumMod val="75000"/>
                  </a:schemeClr>
                </a:solidFill>
                <a:cs typeface="Arial" pitchFamily="34" charset="0"/>
              </a:rPr>
              <a:t>o</a:t>
            </a:r>
            <a:r>
              <a:rPr lang="vi-VN" sz="2800" dirty="0" smtClean="0">
                <a:solidFill>
                  <a:schemeClr val="accent6">
                    <a:lumMod val="75000"/>
                  </a:schemeClr>
                </a:solidFill>
                <a:latin typeface="Arial" pitchFamily="34" charset="0"/>
                <a:cs typeface="Arial" pitchFamily="34" charset="0"/>
              </a:rPr>
              <a:t>), đồng thời tiết diện phần giữa của thanh hơi bị co lại.</a:t>
            </a:r>
          </a:p>
        </p:txBody>
      </p:sp>
    </p:spTree>
    <p:extLst>
      <p:ext uri="{BB962C8B-B14F-4D97-AF65-F5344CB8AC3E}">
        <p14:creationId xmlns:p14="http://schemas.microsoft.com/office/powerpoint/2010/main" val="1203987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330060" y="1412776"/>
                <a:ext cx="8551248" cy="4646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 Độ dãn (nén): </a:t>
                </a:r>
                <a:r>
                  <a:rPr lang="vi-VN" sz="2800" i="1" dirty="0" smtClean="0">
                    <a:solidFill>
                      <a:prstClr val="black"/>
                    </a:solidFill>
                    <a:latin typeface="+mj-lt"/>
                    <a:cs typeface="Arial" pitchFamily="34" charset="0"/>
                    <a:sym typeface="Symbol" panose="05050102010706020507" pitchFamily="18" charset="2"/>
                  </a:rPr>
                  <a:t>l = l – l</a:t>
                </a:r>
                <a:r>
                  <a:rPr lang="vi-VN" sz="2800" i="1" baseline="-25000" dirty="0" smtClean="0">
                    <a:solidFill>
                      <a:prstClr val="black"/>
                    </a:solidFill>
                    <a:latin typeface="+mj-lt"/>
                    <a:cs typeface="Arial" pitchFamily="34" charset="0"/>
                    <a:sym typeface="Symbol" panose="05050102010706020507" pitchFamily="18" charset="2"/>
                  </a:rPr>
                  <a:t>o</a:t>
                </a:r>
              </a:p>
              <a:p>
                <a:pPr algn="just">
                  <a:lnSpc>
                    <a:spcPct val="150000"/>
                  </a:lnSpc>
                </a:pPr>
                <a:r>
                  <a:rPr lang="vi-VN" sz="2800" i="1" dirty="0" smtClean="0">
                    <a:solidFill>
                      <a:schemeClr val="tx1"/>
                    </a:solidFill>
                    <a:latin typeface="+mj-lt"/>
                    <a:cs typeface="Arial" pitchFamily="34" charset="0"/>
                  </a:rPr>
                  <a:t>- </a:t>
                </a:r>
                <a:r>
                  <a:rPr lang="vi-VN" sz="2800" dirty="0" smtClean="0">
                    <a:solidFill>
                      <a:schemeClr val="tx1"/>
                    </a:solidFill>
                    <a:cs typeface="Arial" pitchFamily="34" charset="0"/>
                  </a:rPr>
                  <a:t>Mức độ biến dạng của thanh rắn được xác định bởi độ biến dạng tỉ đối:</a:t>
                </a:r>
              </a:p>
              <a:p>
                <a:pPr algn="ctr">
                  <a:lnSpc>
                    <a:spcPct val="150000"/>
                  </a:lnSpc>
                </a:pPr>
                <a:r>
                  <a:rPr lang="en-US" sz="2800" i="1" dirty="0" smtClean="0">
                    <a:solidFill>
                      <a:schemeClr val="tx1"/>
                    </a:solidFill>
                    <a:latin typeface="+mj-lt"/>
                    <a:cs typeface="Arial" pitchFamily="34" charset="0"/>
                    <a:sym typeface="Symbol" panose="05050102010706020507" pitchFamily="18" charset="2"/>
                  </a:rPr>
                  <a:t></a:t>
                </a:r>
                <a:r>
                  <a:rPr lang="vi-VN" sz="2800" i="1" dirty="0" smtClean="0">
                    <a:solidFill>
                      <a:schemeClr val="tx1"/>
                    </a:solidFill>
                    <a:latin typeface="+mj-lt"/>
                    <a:cs typeface="Arial" pitchFamily="34" charset="0"/>
                    <a:sym typeface="Symbol" panose="05050102010706020507" pitchFamily="18" charset="2"/>
                  </a:rPr>
                  <a:t> = </a:t>
                </a:r>
                <a14:m>
                  <m:oMath xmlns:m="http://schemas.openxmlformats.org/officeDocument/2006/math">
                    <m:f>
                      <m:fPr>
                        <m:ctrlPr>
                          <a:rPr lang="vi-VN" sz="3200" i="1" smtClean="0">
                            <a:solidFill>
                              <a:schemeClr val="tx1"/>
                            </a:solidFill>
                            <a:latin typeface="Cambria Math" panose="02040503050406030204" pitchFamily="18" charset="0"/>
                            <a:cs typeface="Arial" pitchFamily="34" charset="0"/>
                            <a:sym typeface="Symbol" panose="05050102010706020507" pitchFamily="18" charset="2"/>
                          </a:rPr>
                        </m:ctrlPr>
                      </m:fPr>
                      <m:num>
                        <m:d>
                          <m:dPr>
                            <m:begChr m:val="|"/>
                            <m:endChr m:val="|"/>
                            <m:ctrlPr>
                              <a:rPr lang="vi-VN" sz="3200" i="1" smtClean="0">
                                <a:solidFill>
                                  <a:schemeClr val="tx1"/>
                                </a:solidFill>
                                <a:latin typeface="Cambria Math" panose="02040503050406030204" pitchFamily="18" charset="0"/>
                                <a:cs typeface="Arial" pitchFamily="34" charset="0"/>
                                <a:sym typeface="Symbol" panose="05050102010706020507" pitchFamily="18" charset="2"/>
                              </a:rPr>
                            </m:ctrlPr>
                          </m:dPr>
                          <m:e>
                            <m:r>
                              <a:rPr lang="vi-VN" sz="3200" b="0" i="1" smtClean="0">
                                <a:solidFill>
                                  <a:schemeClr val="tx1"/>
                                </a:solidFill>
                                <a:latin typeface="Cambria Math" panose="02040503050406030204" pitchFamily="18" charset="0"/>
                                <a:cs typeface="Arial" pitchFamily="34" charset="0"/>
                                <a:sym typeface="Symbol" panose="05050102010706020507" pitchFamily="18" charset="2"/>
                              </a:rPr>
                              <m:t>𝑙</m:t>
                            </m:r>
                            <m:r>
                              <a:rPr lang="vi-VN" sz="3200" b="0" i="1" smtClean="0">
                                <a:solidFill>
                                  <a:schemeClr val="tx1"/>
                                </a:solidFill>
                                <a:latin typeface="Cambria Math" panose="02040503050406030204" pitchFamily="18" charset="0"/>
                                <a:cs typeface="Arial" pitchFamily="34" charset="0"/>
                                <a:sym typeface="Symbol" panose="05050102010706020507" pitchFamily="18" charset="2"/>
                              </a:rPr>
                              <m:t> − </m:t>
                            </m:r>
                            <m:sSub>
                              <m:sSubPr>
                                <m:ctrlPr>
                                  <a:rPr lang="vi-VN" sz="3200" b="0" i="1" smtClean="0">
                                    <a:solidFill>
                                      <a:schemeClr val="tx1"/>
                                    </a:solidFill>
                                    <a:latin typeface="Cambria Math" panose="02040503050406030204" pitchFamily="18" charset="0"/>
                                    <a:cs typeface="Arial" pitchFamily="34" charset="0"/>
                                    <a:sym typeface="Symbol" panose="05050102010706020507" pitchFamily="18" charset="2"/>
                                  </a:rPr>
                                </m:ctrlPr>
                              </m:sSubPr>
                              <m:e>
                                <m:r>
                                  <a:rPr lang="vi-VN" sz="3200" b="0" i="1" smtClean="0">
                                    <a:solidFill>
                                      <a:schemeClr val="tx1"/>
                                    </a:solidFill>
                                    <a:latin typeface="Cambria Math" panose="02040503050406030204" pitchFamily="18" charset="0"/>
                                    <a:cs typeface="Arial" pitchFamily="34" charset="0"/>
                                    <a:sym typeface="Symbol" panose="05050102010706020507" pitchFamily="18" charset="2"/>
                                  </a:rPr>
                                  <m:t>𝑙</m:t>
                                </m:r>
                              </m:e>
                              <m:sub>
                                <m:r>
                                  <a:rPr lang="vi-VN" sz="3200" b="0" i="1" smtClean="0">
                                    <a:solidFill>
                                      <a:schemeClr val="tx1"/>
                                    </a:solidFill>
                                    <a:latin typeface="Cambria Math" panose="02040503050406030204" pitchFamily="18" charset="0"/>
                                    <a:cs typeface="Arial" pitchFamily="34" charset="0"/>
                                    <a:sym typeface="Symbol" panose="05050102010706020507" pitchFamily="18" charset="2"/>
                                  </a:rPr>
                                  <m:t>𝑜</m:t>
                                </m:r>
                              </m:sub>
                            </m:sSub>
                          </m:e>
                        </m:d>
                      </m:num>
                      <m:den>
                        <m:sSub>
                          <m:sSubPr>
                            <m:ctrlPr>
                              <a:rPr lang="vi-VN" sz="3200" i="1" smtClean="0">
                                <a:solidFill>
                                  <a:schemeClr val="tx1"/>
                                </a:solidFill>
                                <a:latin typeface="Cambria Math" panose="02040503050406030204" pitchFamily="18" charset="0"/>
                                <a:cs typeface="Arial" pitchFamily="34" charset="0"/>
                                <a:sym typeface="Symbol" panose="05050102010706020507" pitchFamily="18" charset="2"/>
                              </a:rPr>
                            </m:ctrlPr>
                          </m:sSubPr>
                          <m:e>
                            <m:r>
                              <a:rPr lang="vi-VN" sz="3200" b="0" i="1" smtClean="0">
                                <a:solidFill>
                                  <a:schemeClr val="tx1"/>
                                </a:solidFill>
                                <a:latin typeface="Cambria Math" panose="02040503050406030204" pitchFamily="18" charset="0"/>
                                <a:cs typeface="Arial" pitchFamily="34" charset="0"/>
                                <a:sym typeface="Symbol" panose="05050102010706020507" pitchFamily="18" charset="2"/>
                              </a:rPr>
                              <m:t>𝑙</m:t>
                            </m:r>
                          </m:e>
                          <m:sub>
                            <m:r>
                              <a:rPr lang="vi-VN" sz="3200" b="0" i="1" smtClean="0">
                                <a:solidFill>
                                  <a:schemeClr val="tx1"/>
                                </a:solidFill>
                                <a:latin typeface="Cambria Math" panose="02040503050406030204" pitchFamily="18" charset="0"/>
                                <a:cs typeface="Arial" pitchFamily="34" charset="0"/>
                                <a:sym typeface="Symbol" panose="05050102010706020507" pitchFamily="18" charset="2"/>
                              </a:rPr>
                              <m:t>𝑜</m:t>
                            </m:r>
                          </m:sub>
                        </m:sSub>
                      </m:den>
                    </m:f>
                  </m:oMath>
                </a14:m>
                <a:r>
                  <a:rPr lang="vi-VN" sz="3200" i="1" dirty="0" smtClean="0">
                    <a:solidFill>
                      <a:schemeClr val="tx1"/>
                    </a:solidFill>
                    <a:latin typeface="+mj-lt"/>
                    <a:cs typeface="Arial" pitchFamily="34" charset="0"/>
                  </a:rPr>
                  <a:t> = </a:t>
                </a:r>
                <a14:m>
                  <m:oMath xmlns:m="http://schemas.openxmlformats.org/officeDocument/2006/math">
                    <m:f>
                      <m:fPr>
                        <m:ctrlPr>
                          <a:rPr lang="vi-VN" sz="3200" i="1" smtClean="0">
                            <a:solidFill>
                              <a:schemeClr val="tx1"/>
                            </a:solidFill>
                            <a:latin typeface="Cambria Math" panose="02040503050406030204" pitchFamily="18" charset="0"/>
                            <a:cs typeface="Arial" pitchFamily="34" charset="0"/>
                          </a:rPr>
                        </m:ctrlPr>
                      </m:fPr>
                      <m:num>
                        <m:d>
                          <m:dPr>
                            <m:begChr m:val="|"/>
                            <m:endChr m:val="|"/>
                            <m:ctrlPr>
                              <a:rPr lang="vi-VN" sz="3200" i="1" smtClean="0">
                                <a:solidFill>
                                  <a:schemeClr val="tx1"/>
                                </a:solidFill>
                                <a:latin typeface="Cambria Math" panose="02040503050406030204" pitchFamily="18" charset="0"/>
                                <a:cs typeface="Arial" pitchFamily="34" charset="0"/>
                              </a:rPr>
                            </m:ctrlPr>
                          </m:dPr>
                          <m:e>
                            <m:r>
                              <a:rPr lang="vi-VN" sz="3200" i="1" smtClean="0">
                                <a:solidFill>
                                  <a:schemeClr val="tx1"/>
                                </a:solidFill>
                                <a:latin typeface="Cambria Math" panose="02040503050406030204" pitchFamily="18" charset="0"/>
                                <a:ea typeface="Cambria Math" panose="02040503050406030204" pitchFamily="18" charset="0"/>
                                <a:cs typeface="Arial" pitchFamily="34" charset="0"/>
                              </a:rPr>
                              <m:t>∆</m:t>
                            </m:r>
                            <m:r>
                              <a:rPr lang="vi-VN" sz="3200" b="0" i="1" smtClean="0">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3200" i="1" smtClean="0">
                                <a:solidFill>
                                  <a:schemeClr val="tx1"/>
                                </a:solidFill>
                                <a:latin typeface="Cambria Math" panose="02040503050406030204" pitchFamily="18" charset="0"/>
                                <a:cs typeface="Arial" pitchFamily="34" charset="0"/>
                              </a:rPr>
                            </m:ctrlPr>
                          </m:sSubPr>
                          <m:e>
                            <m:r>
                              <a:rPr lang="vi-VN" sz="3200" b="0" i="1" smtClean="0">
                                <a:solidFill>
                                  <a:schemeClr val="tx1"/>
                                </a:solidFill>
                                <a:latin typeface="Cambria Math" panose="02040503050406030204" pitchFamily="18" charset="0"/>
                                <a:cs typeface="Arial" pitchFamily="34" charset="0"/>
                              </a:rPr>
                              <m:t>𝑙</m:t>
                            </m:r>
                          </m:e>
                          <m:sub>
                            <m:r>
                              <a:rPr lang="vi-VN" sz="3200" b="0" i="1" smtClean="0">
                                <a:solidFill>
                                  <a:schemeClr val="tx1"/>
                                </a:solidFill>
                                <a:latin typeface="Cambria Math" panose="02040503050406030204" pitchFamily="18" charset="0"/>
                                <a:cs typeface="Arial" pitchFamily="34" charset="0"/>
                              </a:rPr>
                              <m:t>𝑜</m:t>
                            </m:r>
                          </m:sub>
                        </m:sSub>
                      </m:den>
                    </m:f>
                  </m:oMath>
                </a14:m>
                <a:endParaRPr lang="en-US" sz="3200" i="1" dirty="0">
                  <a:solidFill>
                    <a:schemeClr val="tx1"/>
                  </a:solidFill>
                  <a:latin typeface="+mj-lt"/>
                  <a:cs typeface="Arial"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330060" y="1412776"/>
                <a:ext cx="8551248" cy="4646984"/>
              </a:xfrm>
              <a:prstGeom prst="rect">
                <a:avLst/>
              </a:prstGeom>
              <a:blipFill>
                <a:blip r:embed="rId2"/>
                <a:stretch>
                  <a:fillRect l="-1426" r="-1497"/>
                </a:stretch>
              </a:blipFill>
              <a:ln>
                <a:noFill/>
              </a:ln>
            </p:spPr>
            <p:txBody>
              <a:bodyPr/>
              <a:lstStyle/>
              <a:p>
                <a:r>
                  <a:rPr lang="en-US">
                    <a:noFill/>
                  </a:rPr>
                  <a:t> </a:t>
                </a:r>
              </a:p>
            </p:txBody>
          </p:sp>
        </mc:Fallback>
      </mc:AlternateContent>
      <p:sp>
        <p:nvSpPr>
          <p:cNvPr id="3" name="Rectangle 2"/>
          <p:cNvSpPr/>
          <p:nvPr/>
        </p:nvSpPr>
        <p:spPr>
          <a:xfrm>
            <a:off x="179512" y="116632"/>
            <a:ext cx="8856984" cy="4773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sz="2800" b="1" dirty="0" smtClean="0">
                <a:solidFill>
                  <a:srgbClr val="FF0000"/>
                </a:solidFill>
                <a:latin typeface="Arial" pitchFamily="34" charset="0"/>
                <a:cs typeface="Arial" pitchFamily="34" charset="0"/>
              </a:rPr>
              <a:t>I. </a:t>
            </a:r>
            <a:r>
              <a:rPr lang="vi-VN" sz="2800" b="1" dirty="0" smtClean="0">
                <a:solidFill>
                  <a:srgbClr val="FF0000"/>
                </a:solidFill>
                <a:latin typeface="Arial" pitchFamily="34" charset="0"/>
                <a:cs typeface="Arial" pitchFamily="34" charset="0"/>
              </a:rPr>
              <a:t>BIẾN DẠNG ĐÀN HỒI:</a:t>
            </a:r>
            <a:endParaRPr lang="en-US" sz="2800" b="1" dirty="0">
              <a:solidFill>
                <a:srgbClr val="FF0000"/>
              </a:solidFill>
              <a:latin typeface="Arial" pitchFamily="34" charset="0"/>
              <a:cs typeface="Arial" pitchFamily="34" charset="0"/>
            </a:endParaRPr>
          </a:p>
        </p:txBody>
      </p:sp>
      <p:sp>
        <p:nvSpPr>
          <p:cNvPr id="4" name="Rectangle 3"/>
          <p:cNvSpPr/>
          <p:nvPr/>
        </p:nvSpPr>
        <p:spPr>
          <a:xfrm>
            <a:off x="341232" y="726232"/>
            <a:ext cx="8551248" cy="36388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smtClean="0">
                <a:solidFill>
                  <a:schemeClr val="tx2"/>
                </a:solidFill>
                <a:latin typeface="Arial" pitchFamily="34" charset="0"/>
                <a:cs typeface="Arial" pitchFamily="34" charset="0"/>
              </a:rPr>
              <a:t>1. </a:t>
            </a:r>
            <a:r>
              <a:rPr lang="vi-VN" sz="2800" b="1" dirty="0" smtClean="0">
                <a:solidFill>
                  <a:schemeClr val="tx2"/>
                </a:solidFill>
                <a:latin typeface="Arial" pitchFamily="34" charset="0"/>
                <a:cs typeface="Arial" pitchFamily="34" charset="0"/>
              </a:rPr>
              <a:t>Thí nghiệm</a:t>
            </a:r>
            <a:r>
              <a:rPr lang="vi-VN" sz="2800" b="1" dirty="0" smtClean="0">
                <a:solidFill>
                  <a:schemeClr val="tx2"/>
                </a:solidFill>
                <a:latin typeface="Arial" pitchFamily="34" charset="0"/>
                <a:cs typeface="Arial" pitchFamily="34" charset="0"/>
              </a:rPr>
              <a:t>:</a:t>
            </a:r>
            <a:endParaRPr lang="vi-VN" sz="2800" b="1" dirty="0" smtClean="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13947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6375" y="404664"/>
            <a:ext cx="8551248" cy="17281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 Sự thay đổi kích thước và hình dạng của vật rắn do tác dụng của ngoại lực gọi là biến dạng cơ:</a:t>
            </a:r>
          </a:p>
          <a:p>
            <a:pPr algn="just">
              <a:lnSpc>
                <a:spcPct val="150000"/>
              </a:lnSpc>
            </a:pPr>
            <a:r>
              <a:rPr lang="vi-VN" sz="2800" i="1" dirty="0" smtClean="0">
                <a:solidFill>
                  <a:prstClr val="black"/>
                </a:solidFill>
                <a:latin typeface="Arial" pitchFamily="34" charset="0"/>
                <a:cs typeface="Arial" pitchFamily="34" charset="0"/>
              </a:rPr>
              <a:t>- </a:t>
            </a:r>
            <a:r>
              <a:rPr lang="vi-VN" sz="2800" dirty="0" smtClean="0">
                <a:solidFill>
                  <a:prstClr val="black"/>
                </a:solidFill>
                <a:cs typeface="Arial" pitchFamily="34" charset="0"/>
              </a:rPr>
              <a:t>Sau khi ngoại lực dừng tác dụng nếu </a:t>
            </a:r>
            <a:r>
              <a:rPr lang="vi-VN" sz="2800" dirty="0">
                <a:solidFill>
                  <a:schemeClr val="tx1"/>
                </a:solidFill>
                <a:cs typeface="Arial" pitchFamily="34" charset="0"/>
              </a:rPr>
              <a:t>v</a:t>
            </a:r>
            <a:r>
              <a:rPr lang="vi-VN" sz="2800" dirty="0" smtClean="0">
                <a:solidFill>
                  <a:schemeClr val="tx1"/>
                </a:solidFill>
                <a:cs typeface="Arial" pitchFamily="34" charset="0"/>
              </a:rPr>
              <a:t>ật rắn lấy lại hình dạng và kích thước ban đầu: Biến dạng đàn hồi.</a:t>
            </a:r>
          </a:p>
        </p:txBody>
      </p:sp>
    </p:spTree>
    <p:extLst>
      <p:ext uri="{BB962C8B-B14F-4D97-AF65-F5344CB8AC3E}">
        <p14:creationId xmlns:p14="http://schemas.microsoft.com/office/powerpoint/2010/main" val="364172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140968"/>
            <a:ext cx="8534400" cy="32403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pPr algn="just"/>
            <a:r>
              <a:rPr lang="vi-VN" sz="2800" dirty="0" smtClean="0">
                <a:solidFill>
                  <a:schemeClr val="accent6">
                    <a:lumMod val="75000"/>
                  </a:schemeClr>
                </a:solidFill>
                <a:latin typeface="Arial" pitchFamily="34" charset="0"/>
                <a:cs typeface="Arial" pitchFamily="34" charset="0"/>
              </a:rPr>
              <a:t>Ví dụ: Để thử độ bền của một chiếc điện thoại, nhà kiểm nghiệm đặt nó trong một máy nén, đặt giới hạn nén trong phạm vi thực tế có thể gặp phải, trong hình bên trái, ta thấy chiếc điện thoại bị cong đi, nhưng khi lấy ra khỏi máy nén, chiếc điện thoại trở lại hình dạng ban đầu, ta nói vật rắn (chiếc điện thoại) bị biến dạng cơ đàn hồi</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476672"/>
            <a:ext cx="4905375" cy="2009775"/>
          </a:xfrm>
          <a:prstGeom prst="rect">
            <a:avLst/>
          </a:prstGeom>
        </p:spPr>
      </p:pic>
    </p:spTree>
    <p:extLst>
      <p:ext uri="{BB962C8B-B14F-4D97-AF65-F5344CB8AC3E}">
        <p14:creationId xmlns:p14="http://schemas.microsoft.com/office/powerpoint/2010/main" val="2650274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51248" cy="86409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smtClean="0">
                <a:solidFill>
                  <a:schemeClr val="tx2"/>
                </a:solidFill>
                <a:latin typeface="Arial" pitchFamily="34" charset="0"/>
                <a:cs typeface="Arial" pitchFamily="34" charset="0"/>
              </a:rPr>
              <a:t>2. Giới hạn đàn hồi:</a:t>
            </a:r>
            <a:endParaRPr lang="vi-VN" sz="2800" b="1" dirty="0" smtClean="0">
              <a:solidFill>
                <a:schemeClr val="tx2"/>
              </a:solidFill>
              <a:latin typeface="Arial" pitchFamily="34" charset="0"/>
              <a:cs typeface="Arial" pitchFamily="34" charset="0"/>
            </a:endParaRPr>
          </a:p>
        </p:txBody>
      </p:sp>
      <p:sp>
        <p:nvSpPr>
          <p:cNvPr id="3" name="Rectangle 2"/>
          <p:cNvSpPr/>
          <p:nvPr/>
        </p:nvSpPr>
        <p:spPr>
          <a:xfrm>
            <a:off x="323528" y="1124744"/>
            <a:ext cx="8534400" cy="32403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pPr algn="just"/>
            <a:r>
              <a:rPr lang="vi-VN" sz="2800" dirty="0" smtClean="0">
                <a:solidFill>
                  <a:schemeClr val="accent6">
                    <a:lumMod val="75000"/>
                  </a:schemeClr>
                </a:solidFill>
                <a:latin typeface="Arial" pitchFamily="34" charset="0"/>
                <a:cs typeface="Arial" pitchFamily="34" charset="0"/>
              </a:rPr>
              <a:t>(Khi vật rắn chịu tác dụng của lực quá lớn thì nó bị biến dạng mạnh, không thể lấy lại hình dạng và kích thước ban đầu, vật rắn bị mất tính đàn hồi và biến dạng này của nó được gọi là </a:t>
            </a:r>
            <a:r>
              <a:rPr lang="vi-VN" sz="2800" i="1" dirty="0" smtClean="0">
                <a:solidFill>
                  <a:schemeClr val="accent6">
                    <a:lumMod val="75000"/>
                  </a:schemeClr>
                </a:solidFill>
                <a:latin typeface="Arial" pitchFamily="34" charset="0"/>
                <a:cs typeface="Arial" pitchFamily="34" charset="0"/>
              </a:rPr>
              <a:t>biến dạng dẻo</a:t>
            </a:r>
            <a:r>
              <a:rPr lang="vi-VN" sz="2800" dirty="0" smtClean="0">
                <a:solidFill>
                  <a:schemeClr val="accent6">
                    <a:lumMod val="75000"/>
                  </a:schemeClr>
                </a:solidFill>
                <a:latin typeface="Arial" pitchFamily="34" charset="0"/>
                <a:cs typeface="Arial" pitchFamily="34" charset="0"/>
              </a:rPr>
              <a:t>).</a:t>
            </a:r>
          </a:p>
          <a:p>
            <a:pPr algn="just"/>
            <a:endParaRPr lang="vi-VN" sz="2800" dirty="0" smtClean="0">
              <a:solidFill>
                <a:schemeClr val="tx1"/>
              </a:solidFill>
              <a:latin typeface="Arial" pitchFamily="34" charset="0"/>
              <a:cs typeface="Arial" pitchFamily="34" charset="0"/>
            </a:endParaRPr>
          </a:p>
          <a:p>
            <a:pPr algn="just"/>
            <a:r>
              <a:rPr lang="vi-VN" sz="2800" dirty="0" smtClean="0">
                <a:solidFill>
                  <a:schemeClr val="tx1"/>
                </a:solidFill>
                <a:latin typeface="Arial" pitchFamily="34" charset="0"/>
                <a:cs typeface="Arial" pitchFamily="34" charset="0"/>
              </a:rPr>
              <a:t>- Giới hạn trong đó vật rắn còn giữ được tính đàn hồi của nó gọi là </a:t>
            </a:r>
            <a:r>
              <a:rPr lang="vi-VN" sz="2800" i="1" dirty="0" smtClean="0">
                <a:solidFill>
                  <a:schemeClr val="tx1"/>
                </a:solidFill>
                <a:latin typeface="Arial" pitchFamily="34" charset="0"/>
                <a:cs typeface="Arial" pitchFamily="34" charset="0"/>
              </a:rPr>
              <a:t>giới hạn đàn hồi</a:t>
            </a:r>
            <a:r>
              <a:rPr lang="vi-VN" sz="2800" dirty="0" smtClean="0">
                <a:solidFill>
                  <a:schemeClr val="tx1"/>
                </a:solidFill>
                <a:latin typeface="Arial" pitchFamily="34" charset="0"/>
                <a:cs typeface="Arial" pitchFamily="34" charset="0"/>
              </a:rPr>
              <a:t>.</a:t>
            </a:r>
            <a:endParaRPr lang="vi-VN" sz="28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52464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16632"/>
            <a:ext cx="6934200" cy="60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sz="2800" b="1" dirty="0" smtClean="0">
                <a:solidFill>
                  <a:srgbClr val="FF0000"/>
                </a:solidFill>
                <a:latin typeface="Arial" pitchFamily="34" charset="0"/>
                <a:cs typeface="Arial" pitchFamily="34" charset="0"/>
              </a:rPr>
              <a:t>I</a:t>
            </a:r>
            <a:r>
              <a:rPr lang="vi-VN" sz="2800" b="1" dirty="0" smtClean="0">
                <a:solidFill>
                  <a:srgbClr val="FF0000"/>
                </a:solidFill>
                <a:latin typeface="Arial" pitchFamily="34" charset="0"/>
                <a:cs typeface="Arial" pitchFamily="34" charset="0"/>
              </a:rPr>
              <a:t>I. ĐỊNH LUẬT HOOKE:</a:t>
            </a:r>
            <a:endParaRPr lang="en-US" sz="2800" b="1" dirty="0">
              <a:solidFill>
                <a:srgbClr val="FF0000"/>
              </a:solidFill>
              <a:latin typeface="Arial" pitchFamily="34" charset="0"/>
              <a:cs typeface="Arial" pitchFamily="34" charset="0"/>
            </a:endParaRPr>
          </a:p>
        </p:txBody>
      </p:sp>
      <p:sp>
        <p:nvSpPr>
          <p:cNvPr id="5" name="Rectangle 4"/>
          <p:cNvSpPr/>
          <p:nvPr/>
        </p:nvSpPr>
        <p:spPr>
          <a:xfrm>
            <a:off x="355939" y="1540943"/>
            <a:ext cx="8551248" cy="21602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Thí nghiệm cho thấy, độ lớn lực F càng lớn và tiết diện ngang S của thanh càng nhỏ thì độ biến dạng tỉ đối </a:t>
            </a:r>
            <a:r>
              <a:rPr lang="vi-VN" sz="2800" dirty="0" smtClean="0">
                <a:solidFill>
                  <a:prstClr val="black"/>
                </a:solidFill>
                <a:latin typeface="Arial" pitchFamily="34" charset="0"/>
                <a:cs typeface="Arial" pitchFamily="34" charset="0"/>
                <a:sym typeface="Symbol" panose="05050102010706020507" pitchFamily="18" charset="2"/>
              </a:rPr>
              <a:t> càng lớn</a:t>
            </a:r>
            <a:r>
              <a:rPr lang="vi-VN" sz="2800" dirty="0" smtClean="0">
                <a:solidFill>
                  <a:prstClr val="black"/>
                </a:solidFill>
                <a:latin typeface="Arial" pitchFamily="34" charset="0"/>
                <a:cs typeface="Arial" pitchFamily="34" charset="0"/>
              </a:rPr>
              <a:t>.</a:t>
            </a:r>
            <a:endParaRPr lang="en-US" sz="2800" dirty="0">
              <a:solidFill>
                <a:schemeClr val="tx1"/>
              </a:solidFill>
              <a:latin typeface="Arial" pitchFamily="34" charset="0"/>
              <a:cs typeface="Arial" pitchFamily="34" charset="0"/>
            </a:endParaRPr>
          </a:p>
        </p:txBody>
      </p:sp>
      <p:sp>
        <p:nvSpPr>
          <p:cNvPr id="4" name="Rectangle 3"/>
          <p:cNvSpPr/>
          <p:nvPr/>
        </p:nvSpPr>
        <p:spPr>
          <a:xfrm>
            <a:off x="341232" y="726232"/>
            <a:ext cx="8551248" cy="8305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smtClean="0">
                <a:solidFill>
                  <a:schemeClr val="tx2"/>
                </a:solidFill>
                <a:latin typeface="Arial" pitchFamily="34" charset="0"/>
                <a:cs typeface="Arial" pitchFamily="34" charset="0"/>
              </a:rPr>
              <a:t>1. </a:t>
            </a:r>
            <a:r>
              <a:rPr lang="vi-VN" sz="2800" b="1" dirty="0" smtClean="0">
                <a:solidFill>
                  <a:schemeClr val="tx2"/>
                </a:solidFill>
                <a:latin typeface="Arial" pitchFamily="34" charset="0"/>
                <a:cs typeface="Arial" pitchFamily="34" charset="0"/>
              </a:rPr>
              <a:t>Ứng suất:</a:t>
            </a:r>
            <a:endParaRPr lang="vi-VN" sz="2800" b="1" dirty="0" smtClean="0">
              <a:solidFill>
                <a:schemeClr val="tx2"/>
              </a:solidFill>
              <a:latin typeface="Arial" pitchFamily="34" charset="0"/>
              <a:cs typeface="Arial" pitchFamily="34" charset="0"/>
            </a:endParaRPr>
          </a:p>
        </p:txBody>
      </p:sp>
      <mc:AlternateContent xmlns:mc="http://schemas.openxmlformats.org/markup-compatibility/2006">
        <mc:Choice xmlns:a14="http://schemas.microsoft.com/office/drawing/2010/main" Requires="a14">
          <p:sp>
            <p:nvSpPr>
              <p:cNvPr id="6" name="Rectangle 5"/>
              <p:cNvSpPr/>
              <p:nvPr/>
            </p:nvSpPr>
            <p:spPr>
              <a:xfrm>
                <a:off x="341232" y="3356992"/>
                <a:ext cx="8551248" cy="12961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Ta gọi: </a:t>
                </a:r>
                <a:r>
                  <a:rPr lang="vi-VN" sz="2800" dirty="0" smtClean="0">
                    <a:solidFill>
                      <a:prstClr val="black"/>
                    </a:solidFill>
                    <a:latin typeface="Arial" pitchFamily="34" charset="0"/>
                    <a:cs typeface="Arial" pitchFamily="34" charset="0"/>
                    <a:sym typeface="Symbol" panose="05050102010706020507" pitchFamily="18" charset="2"/>
                  </a:rPr>
                  <a:t> = </a:t>
                </a:r>
                <a14:m>
                  <m:oMath xmlns:m="http://schemas.openxmlformats.org/officeDocument/2006/math">
                    <m:f>
                      <m:fPr>
                        <m:ctrlPr>
                          <a:rPr lang="vi-VN" sz="3200" smtClean="0">
                            <a:solidFill>
                              <a:prstClr val="black"/>
                            </a:solidFill>
                            <a:latin typeface="Cambria Math" panose="02040503050406030204" pitchFamily="18" charset="0"/>
                            <a:cs typeface="Arial" pitchFamily="34" charset="0"/>
                            <a:sym typeface="Symbol" panose="05050102010706020507" pitchFamily="18" charset="2"/>
                          </a:rPr>
                        </m:ctrlPr>
                      </m:fPr>
                      <m:num>
                        <m:r>
                          <m:rPr>
                            <m:sty m:val="p"/>
                          </m:rPr>
                          <a:rPr lang="vi-VN" sz="3200" b="0" i="0" smtClean="0">
                            <a:solidFill>
                              <a:prstClr val="black"/>
                            </a:solidFill>
                            <a:latin typeface="Cambria Math" panose="02040503050406030204" pitchFamily="18" charset="0"/>
                            <a:cs typeface="Arial" pitchFamily="34" charset="0"/>
                            <a:sym typeface="Symbol" panose="05050102010706020507" pitchFamily="18" charset="2"/>
                          </a:rPr>
                          <m:t>F</m:t>
                        </m:r>
                      </m:num>
                      <m:den>
                        <m:r>
                          <m:rPr>
                            <m:sty m:val="p"/>
                          </m:rPr>
                          <a:rPr lang="vi-VN" sz="3200" b="0" i="0" smtClean="0">
                            <a:solidFill>
                              <a:prstClr val="black"/>
                            </a:solidFill>
                            <a:latin typeface="Cambria Math" panose="02040503050406030204" pitchFamily="18" charset="0"/>
                            <a:cs typeface="Arial" pitchFamily="34" charset="0"/>
                            <a:sym typeface="Symbol" panose="05050102010706020507" pitchFamily="18" charset="2"/>
                          </a:rPr>
                          <m:t>S</m:t>
                        </m:r>
                      </m:den>
                    </m:f>
                  </m:oMath>
                </a14:m>
                <a:r>
                  <a:rPr lang="vi-VN" sz="3200" dirty="0" smtClean="0">
                    <a:solidFill>
                      <a:schemeClr val="tx1"/>
                    </a:solidFill>
                    <a:latin typeface="Arial" pitchFamily="34" charset="0"/>
                    <a:cs typeface="Arial" pitchFamily="34" charset="0"/>
                  </a:rPr>
                  <a:t> </a:t>
                </a:r>
                <a:r>
                  <a:rPr lang="vi-VN" sz="2800" dirty="0" smtClean="0">
                    <a:solidFill>
                      <a:schemeClr val="tx1"/>
                    </a:solidFill>
                    <a:latin typeface="Arial" pitchFamily="34" charset="0"/>
                    <a:cs typeface="Arial" pitchFamily="34" charset="0"/>
                  </a:rPr>
                  <a:t>là ứng suất, đơn vị Pascal (Pa)</a:t>
                </a:r>
                <a:endParaRPr lang="en-US" sz="2800" dirty="0">
                  <a:solidFill>
                    <a:schemeClr val="tx1"/>
                  </a:solidFill>
                  <a:latin typeface="Arial" pitchFamily="34" charset="0"/>
                  <a:cs typeface="Arial" pitchFamily="34" charset="0"/>
                </a:endParaRPr>
              </a:p>
            </p:txBody>
          </p:sp>
        </mc:Choice>
        <mc:Fallback>
          <p:sp>
            <p:nvSpPr>
              <p:cNvPr id="6" name="Rectangle 5"/>
              <p:cNvSpPr>
                <a:spLocks noRot="1" noChangeAspect="1" noMove="1" noResize="1" noEditPoints="1" noAdjustHandles="1" noChangeArrowheads="1" noChangeShapeType="1" noTextEdit="1"/>
              </p:cNvSpPr>
              <p:nvPr/>
            </p:nvSpPr>
            <p:spPr>
              <a:xfrm>
                <a:off x="341232" y="3356992"/>
                <a:ext cx="8551248" cy="1296144"/>
              </a:xfrm>
              <a:prstGeom prst="rect">
                <a:avLst/>
              </a:prstGeom>
              <a:blipFill>
                <a:blip r:embed="rId2"/>
                <a:stretch>
                  <a:fillRect l="-1497"/>
                </a:stretch>
              </a:blipFill>
              <a:ln>
                <a:noFill/>
              </a:ln>
            </p:spPr>
            <p:txBody>
              <a:bodyPr/>
              <a:lstStyle/>
              <a:p>
                <a:r>
                  <a:rPr lang="en-US">
                    <a:noFill/>
                  </a:rPr>
                  <a:t> </a:t>
                </a:r>
              </a:p>
            </p:txBody>
          </p:sp>
        </mc:Fallback>
      </mc:AlternateContent>
      <p:sp>
        <p:nvSpPr>
          <p:cNvPr id="7" name="Rectangle 6"/>
          <p:cNvSpPr/>
          <p:nvPr/>
        </p:nvSpPr>
        <p:spPr>
          <a:xfrm>
            <a:off x="355939" y="4653136"/>
            <a:ext cx="8551248" cy="12961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Như vậy, </a:t>
            </a:r>
            <a:r>
              <a:rPr lang="vi-VN" sz="2800" dirty="0" smtClean="0">
                <a:solidFill>
                  <a:prstClr val="black"/>
                </a:solidFill>
                <a:latin typeface="Arial" pitchFamily="34" charset="0"/>
                <a:cs typeface="Arial" pitchFamily="34" charset="0"/>
                <a:sym typeface="Symbol" panose="05050102010706020507" pitchFamily="18" charset="2"/>
              </a:rPr>
              <a:t> phụ thuộc vào .</a:t>
            </a:r>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87279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260648"/>
            <a:ext cx="8551248" cy="8305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b="1" dirty="0">
                <a:solidFill>
                  <a:schemeClr val="tx2"/>
                </a:solidFill>
                <a:latin typeface="Arial" pitchFamily="34" charset="0"/>
                <a:cs typeface="Arial" pitchFamily="34" charset="0"/>
              </a:rPr>
              <a:t>2</a:t>
            </a:r>
            <a:r>
              <a:rPr lang="vi-VN" sz="2800" b="1" dirty="0" smtClean="0">
                <a:solidFill>
                  <a:schemeClr val="tx2"/>
                </a:solidFill>
                <a:latin typeface="Arial" pitchFamily="34" charset="0"/>
                <a:cs typeface="Arial" pitchFamily="34" charset="0"/>
              </a:rPr>
              <a:t>. Định luật Hooke về biến dạng cơ của vật rắn</a:t>
            </a:r>
            <a:endParaRPr lang="vi-VN" sz="2800" b="1" dirty="0" smtClean="0">
              <a:solidFill>
                <a:schemeClr val="tx2"/>
              </a:solidFill>
              <a:latin typeface="Arial" pitchFamily="34" charset="0"/>
              <a:cs typeface="Arial" pitchFamily="34" charset="0"/>
            </a:endParaRPr>
          </a:p>
        </p:txBody>
      </p:sp>
      <mc:AlternateContent xmlns:mc="http://schemas.openxmlformats.org/markup-compatibility/2006">
        <mc:Choice xmlns:a14="http://schemas.microsoft.com/office/drawing/2010/main" Requires="a14">
          <p:sp>
            <p:nvSpPr>
              <p:cNvPr id="7" name="Rectangle 6"/>
              <p:cNvSpPr/>
              <p:nvPr/>
            </p:nvSpPr>
            <p:spPr>
              <a:xfrm>
                <a:off x="323528" y="980728"/>
                <a:ext cx="8551248" cy="21602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gn="just">
                  <a:lnSpc>
                    <a:spcPct val="150000"/>
                  </a:lnSpc>
                </a:pPr>
                <a:r>
                  <a:rPr lang="vi-VN" sz="2800" dirty="0" smtClean="0">
                    <a:solidFill>
                      <a:prstClr val="black"/>
                    </a:solidFill>
                    <a:latin typeface="Arial" pitchFamily="34" charset="0"/>
                    <a:cs typeface="Arial" pitchFamily="34" charset="0"/>
                  </a:rPr>
                  <a:t>Trong giới hạn đàn hồi, độ biến dạng tỉ đối của vật rắn (hình trụ đồng chất) tỉ lệ thuận với ứng suất tác dụng vào vật đó.</a:t>
                </a:r>
              </a:p>
              <a:p>
                <a:pPr algn="ctr">
                  <a:lnSpc>
                    <a:spcPct val="150000"/>
                  </a:lnSpc>
                </a:pPr>
                <a:r>
                  <a:rPr lang="vi-VN" sz="2800" dirty="0" smtClean="0">
                    <a:solidFill>
                      <a:prstClr val="black"/>
                    </a:solidFill>
                    <a:latin typeface="Arial" pitchFamily="34" charset="0"/>
                    <a:cs typeface="Arial" pitchFamily="34" charset="0"/>
                    <a:sym typeface="Symbol" panose="05050102010706020507" pitchFamily="18" charset="2"/>
                  </a:rPr>
                  <a:t> = </a:t>
                </a:r>
                <a14:m>
                  <m:oMath xmlns:m="http://schemas.openxmlformats.org/officeDocument/2006/math">
                    <m:f>
                      <m:fPr>
                        <m:ctrlPr>
                          <a:rPr lang="vi-VN" sz="2800" i="1">
                            <a:solidFill>
                              <a:schemeClr val="tx1"/>
                            </a:solidFill>
                            <a:latin typeface="Cambria Math" panose="02040503050406030204" pitchFamily="18" charset="0"/>
                            <a:cs typeface="Arial" pitchFamily="34" charset="0"/>
                          </a:rPr>
                        </m:ctrlPr>
                      </m:fPr>
                      <m:num>
                        <m:d>
                          <m:dPr>
                            <m:begChr m:val="|"/>
                            <m:endChr m:val="|"/>
                            <m:ctrlPr>
                              <a:rPr lang="vi-VN" sz="2800" i="1">
                                <a:solidFill>
                                  <a:schemeClr val="tx1"/>
                                </a:solidFill>
                                <a:latin typeface="Cambria Math" panose="02040503050406030204" pitchFamily="18" charset="0"/>
                                <a:cs typeface="Arial" pitchFamily="34" charset="0"/>
                              </a:rPr>
                            </m:ctrlPr>
                          </m:dPr>
                          <m:e>
                            <m:r>
                              <a:rPr lang="vi-VN" sz="2800" i="1">
                                <a:solidFill>
                                  <a:schemeClr val="tx1"/>
                                </a:solidFill>
                                <a:latin typeface="Cambria Math" panose="02040503050406030204" pitchFamily="18" charset="0"/>
                                <a:ea typeface="Cambria Math" panose="02040503050406030204" pitchFamily="18" charset="0"/>
                                <a:cs typeface="Arial" pitchFamily="34" charset="0"/>
                              </a:rPr>
                              <m:t>∆</m:t>
                            </m:r>
                            <m:r>
                              <a:rPr lang="vi-VN" sz="2800" i="1">
                                <a:solidFill>
                                  <a:schemeClr val="tx1"/>
                                </a:solidFill>
                                <a:latin typeface="Cambria Math" panose="02040503050406030204" pitchFamily="18" charset="0"/>
                                <a:ea typeface="Cambria Math" panose="02040503050406030204" pitchFamily="18" charset="0"/>
                                <a:cs typeface="Arial" pitchFamily="34" charset="0"/>
                              </a:rPr>
                              <m:t>𝑙</m:t>
                            </m:r>
                          </m:e>
                        </m:d>
                      </m:num>
                      <m:den>
                        <m:sSub>
                          <m:sSubPr>
                            <m:ctrlPr>
                              <a:rPr lang="vi-VN" sz="2800" i="1">
                                <a:solidFill>
                                  <a:schemeClr val="tx1"/>
                                </a:solidFill>
                                <a:latin typeface="Cambria Math" panose="02040503050406030204" pitchFamily="18" charset="0"/>
                                <a:cs typeface="Arial" pitchFamily="34" charset="0"/>
                              </a:rPr>
                            </m:ctrlPr>
                          </m:sSubPr>
                          <m:e>
                            <m:r>
                              <a:rPr lang="vi-VN" sz="2800" i="1">
                                <a:solidFill>
                                  <a:schemeClr val="tx1"/>
                                </a:solidFill>
                                <a:latin typeface="Cambria Math" panose="02040503050406030204" pitchFamily="18" charset="0"/>
                                <a:cs typeface="Arial" pitchFamily="34" charset="0"/>
                              </a:rPr>
                              <m:t>𝑙</m:t>
                            </m:r>
                          </m:e>
                          <m:sub>
                            <m:r>
                              <a:rPr lang="vi-VN" sz="2800" i="1">
                                <a:solidFill>
                                  <a:schemeClr val="tx1"/>
                                </a:solidFill>
                                <a:latin typeface="Cambria Math" panose="02040503050406030204" pitchFamily="18" charset="0"/>
                                <a:cs typeface="Arial" pitchFamily="34" charset="0"/>
                              </a:rPr>
                              <m:t>𝑜</m:t>
                            </m:r>
                          </m:sub>
                        </m:sSub>
                      </m:den>
                    </m:f>
                  </m:oMath>
                </a14:m>
                <a:r>
                  <a:rPr lang="vi-VN" sz="2800" dirty="0" smtClean="0">
                    <a:solidFill>
                      <a:schemeClr val="tx1"/>
                    </a:solidFill>
                    <a:latin typeface="Arial" pitchFamily="34" charset="0"/>
                    <a:cs typeface="Arial" pitchFamily="34" charset="0"/>
                  </a:rPr>
                  <a:t> = </a:t>
                </a:r>
                <a:r>
                  <a:rPr lang="vi-VN" sz="2800" dirty="0" smtClean="0">
                    <a:solidFill>
                      <a:schemeClr val="tx1"/>
                    </a:solidFill>
                    <a:latin typeface="Arial" pitchFamily="34" charset="0"/>
                    <a:cs typeface="Arial" pitchFamily="34" charset="0"/>
                    <a:sym typeface="Symbol" panose="05050102010706020507" pitchFamily="18" charset="2"/>
                  </a:rPr>
                  <a:t></a:t>
                </a:r>
              </a:p>
              <a:p>
                <a:pPr>
                  <a:lnSpc>
                    <a:spcPct val="150000"/>
                  </a:lnSpc>
                </a:pPr>
                <a:r>
                  <a:rPr lang="vi-VN" sz="2800" dirty="0" smtClean="0">
                    <a:solidFill>
                      <a:schemeClr val="tx1"/>
                    </a:solidFill>
                    <a:latin typeface="Arial" pitchFamily="34" charset="0"/>
                    <a:cs typeface="Arial" pitchFamily="34" charset="0"/>
                  </a:rPr>
                  <a:t>Với </a:t>
                </a:r>
                <a:r>
                  <a:rPr lang="vi-VN" sz="2800" dirty="0" smtClean="0">
                    <a:solidFill>
                      <a:schemeClr val="tx1"/>
                    </a:solidFill>
                    <a:latin typeface="Arial" pitchFamily="34" charset="0"/>
                    <a:cs typeface="Arial" pitchFamily="34" charset="0"/>
                    <a:sym typeface="Symbol" panose="05050102010706020507" pitchFamily="18" charset="2"/>
                  </a:rPr>
                  <a:t> là hệ số tỉ lệ phụ thuộc chất liệu của vật rắn.</a:t>
                </a:r>
                <a:endParaRPr lang="en-US" sz="2800" dirty="0">
                  <a:solidFill>
                    <a:schemeClr val="tx1"/>
                  </a:solidFill>
                  <a:latin typeface="Arial" pitchFamily="34" charset="0"/>
                  <a:cs typeface="Arial" pitchFamily="34" charset="0"/>
                </a:endParaRPr>
              </a:p>
            </p:txBody>
          </p:sp>
        </mc:Choice>
        <mc:Fallback>
          <p:sp>
            <p:nvSpPr>
              <p:cNvPr id="7" name="Rectangle 6"/>
              <p:cNvSpPr>
                <a:spLocks noRot="1" noChangeAspect="1" noMove="1" noResize="1" noEditPoints="1" noAdjustHandles="1" noChangeArrowheads="1" noChangeShapeType="1" noTextEdit="1"/>
              </p:cNvSpPr>
              <p:nvPr/>
            </p:nvSpPr>
            <p:spPr>
              <a:xfrm>
                <a:off x="323528" y="980728"/>
                <a:ext cx="8551248" cy="2160240"/>
              </a:xfrm>
              <a:prstGeom prst="rect">
                <a:avLst/>
              </a:prstGeom>
              <a:blipFill>
                <a:blip r:embed="rId2"/>
                <a:stretch>
                  <a:fillRect l="-1426" r="-1497" b="-74859"/>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300112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398</TotalTime>
  <Words>472</Words>
  <Application>Microsoft Office PowerPoint</Application>
  <PresentationFormat>On-screen Show (4:3)</PresentationFormat>
  <Paragraphs>40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Nathan Nguyen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NTTNhung</cp:lastModifiedBy>
  <cp:revision>74</cp:revision>
  <dcterms:created xsi:type="dcterms:W3CDTF">2020-04-06T08:21:25Z</dcterms:created>
  <dcterms:modified xsi:type="dcterms:W3CDTF">2021-05-19T15:40:08Z</dcterms:modified>
</cp:coreProperties>
</file>